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1"/>
  </p:notesMasterIdLst>
  <p:sldIdLst>
    <p:sldId id="256" r:id="rId34"/>
    <p:sldId id="257" r:id="rId35"/>
    <p:sldId id="258" r:id="rId36"/>
    <p:sldId id="259" r:id="rId37"/>
    <p:sldId id="260" r:id="rId38"/>
    <p:sldId id="261" r:id="rId39"/>
    <p:sldId id="262" r:id="rId4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Poppins" charset="1" panose="00000500000000000000"/>
      <p:regular r:id="rId16"/>
    </p:embeddedFont>
    <p:embeddedFont>
      <p:font typeface="Poppins Bold" charset="1" panose="00000800000000000000"/>
      <p:regular r:id="rId17"/>
    </p:embeddedFont>
    <p:embeddedFont>
      <p:font typeface="Poppins Italics" charset="1" panose="00000500000000000000"/>
      <p:regular r:id="rId18"/>
    </p:embeddedFont>
    <p:embeddedFont>
      <p:font typeface="Poppins Bold Italics" charset="1" panose="00000800000000000000"/>
      <p:regular r:id="rId19"/>
    </p:embeddedFont>
    <p:embeddedFont>
      <p:font typeface="Poppins Thin" charset="1" panose="00000300000000000000"/>
      <p:regular r:id="rId20"/>
    </p:embeddedFont>
    <p:embeddedFont>
      <p:font typeface="Poppins Thin Italics" charset="1" panose="00000300000000000000"/>
      <p:regular r:id="rId21"/>
    </p:embeddedFont>
    <p:embeddedFont>
      <p:font typeface="Poppins Extra-Light" charset="1" panose="00000300000000000000"/>
      <p:regular r:id="rId22"/>
    </p:embeddedFont>
    <p:embeddedFont>
      <p:font typeface="Poppins Extra-Light Italics" charset="1" panose="00000300000000000000"/>
      <p:regular r:id="rId23"/>
    </p:embeddedFont>
    <p:embeddedFont>
      <p:font typeface="Poppins Light" charset="1" panose="00000400000000000000"/>
      <p:regular r:id="rId24"/>
    </p:embeddedFont>
    <p:embeddedFont>
      <p:font typeface="Poppins Light Italics" charset="1" panose="00000400000000000000"/>
      <p:regular r:id="rId25"/>
    </p:embeddedFont>
    <p:embeddedFont>
      <p:font typeface="Poppins Medium" charset="1" panose="00000600000000000000"/>
      <p:regular r:id="rId26"/>
    </p:embeddedFont>
    <p:embeddedFont>
      <p:font typeface="Poppins Medium Italics" charset="1" panose="00000600000000000000"/>
      <p:regular r:id="rId27"/>
    </p:embeddedFont>
    <p:embeddedFont>
      <p:font typeface="Poppins Semi-Bold" charset="1" panose="00000700000000000000"/>
      <p:regular r:id="rId28"/>
    </p:embeddedFont>
    <p:embeddedFont>
      <p:font typeface="Poppins Semi-Bold Italics" charset="1" panose="00000700000000000000"/>
      <p:regular r:id="rId29"/>
    </p:embeddedFont>
    <p:embeddedFont>
      <p:font typeface="Poppins Ultra-Bold" charset="1" panose="00000900000000000000"/>
      <p:regular r:id="rId30"/>
    </p:embeddedFont>
    <p:embeddedFont>
      <p:font typeface="Poppins Ultra-Bold Italics" charset="1" panose="00000900000000000000"/>
      <p:regular r:id="rId31"/>
    </p:embeddedFont>
    <p:embeddedFont>
      <p:font typeface="Poppins Heavy" charset="1" panose="00000A00000000000000"/>
      <p:regular r:id="rId32"/>
    </p:embeddedFont>
    <p:embeddedFont>
      <p:font typeface="Poppins Heavy Italics" charset="1" panose="00000A00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slides/slide1.xml" Type="http://schemas.openxmlformats.org/officeDocument/2006/relationships/slide"/><Relationship Id="rId35" Target="slides/slide2.xml" Type="http://schemas.openxmlformats.org/officeDocument/2006/relationships/slide"/><Relationship Id="rId36" Target="slides/slide3.xml" Type="http://schemas.openxmlformats.org/officeDocument/2006/relationships/slide"/><Relationship Id="rId37" Target="slides/slide4.xml" Type="http://schemas.openxmlformats.org/officeDocument/2006/relationships/slide"/><Relationship Id="rId38" Target="slides/slide5.xml" Type="http://schemas.openxmlformats.org/officeDocument/2006/relationships/slide"/><Relationship Id="rId39" Target="slides/slide6.xml" Type="http://schemas.openxmlformats.org/officeDocument/2006/relationships/slide"/><Relationship Id="rId4" Target="theme/theme1.xml" Type="http://schemas.openxmlformats.org/officeDocument/2006/relationships/theme"/><Relationship Id="rId40" Target="slides/slide7.xml" Type="http://schemas.openxmlformats.org/officeDocument/2006/relationships/slide"/><Relationship Id="rId41" Target="notesMasters/notesMaster1.xml" Type="http://schemas.openxmlformats.org/officeDocument/2006/relationships/notesMaster"/><Relationship Id="rId42" Target="theme/theme2.xml" Type="http://schemas.openxmlformats.org/officeDocument/2006/relationships/theme"/><Relationship Id="rId43" Target="notesSlides/notesSlide1.xml" Type="http://schemas.openxmlformats.org/officeDocument/2006/relationships/notesSlide"/><Relationship Id="rId44" Target="notesSlides/notesSlide2.xml" Type="http://schemas.openxmlformats.org/officeDocument/2006/relationships/notesSlide"/><Relationship Id="rId45" Target="notesSlides/notesSlide3.xml" Type="http://schemas.openxmlformats.org/officeDocument/2006/relationships/notesSlide"/><Relationship Id="rId46" Target="notesSlides/notesSlide4.xml" Type="http://schemas.openxmlformats.org/officeDocument/2006/relationships/notesSlide"/><Relationship Id="rId47" Target="notesSlides/notesSlide5.xml" Type="http://schemas.openxmlformats.org/officeDocument/2006/relationships/notesSlide"/><Relationship Id="rId48" Target="notesSlides/notesSlide6.xml" Type="http://schemas.openxmlformats.org/officeDocument/2006/relationships/note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svg>
</file>

<file path=ppt/media/image5.png>
</file>

<file path=ppt/media/image6.png>
</file>

<file path=ppt/media/image7.sv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Good Morning Everyone!</a:t>
            </a:r>
          </a:p>
          <a:p>
            <a:r>
              <a:rPr lang="en-US"/>
              <a:t>We are Team 22 and the solution that we present is TOOLMASTER.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So, coming up, we will be covering the following topics.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solution pipeline that we have proposed consists of four blocks. As you can see the four blocks are (pointing at the diagram) RAG Block, Tool Retrieval Block, Tool Selector Block, and Example Generation Block. </a:t>
            </a:r>
          </a:p>
          <a:p>
            <a:r>
              <a:rPr lang="en-US"/>
              <a:t>The Tool Selector Block uses GPT-4-turbo (pointing) takes in 3 inputs, the user query, a list of relevant tools and top-k examples. The RAG Block outputs the top-k examples. The Tool Retrieval Block which uses GPT-3.5-turbo, reduces the list of given tools and produces the relevant tools required to solve the query. The Example Generation Block which uses GPT-4-turbo plays an important role for dynamic tool handling. </a:t>
            </a:r>
          </a:p>
          <a:p>
            <a:r>
              <a:rPr lang="en-US"/>
              <a:t>Now, Lets zoom into each block individually.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Starting off with RAG Block, </a:t>
            </a:r>
          </a:p>
          <a:p>
            <a:r>
              <a:rPr lang="en-US"/>
              <a:t>RAG stands for Retrieval Augmented Generation. It consists of a Bi-encoder which generates embedding vectors of the user query and example queries. We then find the top-k example queries most similar to the user query. Then we select the top-k query-answer pairs and  feed it in the prompt after re-ranking by the cross encoder to generate the answer.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primary reason for RAG with examples is to provide the most similar and relevant examples in the prompt given a user query.</a:t>
            </a:r>
          </a:p>
          <a:p>
            <a:r>
              <a:rPr lang="en-US"/>
              <a:t>After giving the examples, the results increased by approx. 39% in comparison to zero shot prompting.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After experimentation, we found out that 3 examples give the best results in terms of accuracy, inference, and cost.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6.png" Type="http://schemas.openxmlformats.org/officeDocument/2006/relationships/image"/><Relationship Id="rId4" Target="../media/image7.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https://pdf.sciencedirectassets.com/273239/1-s2.0-S0030402614X00124/1-s2.0-S003040261400388X/main.pdf?X-Amz-Security-Token=IQoJb3JpZ2luX2VjEE0aCXVzLWVhc3QtMSJHMEUCIHHwvaZwDl4Kvzq%2FpS1lslcIMZGB92OdoYR9eBngpCHlAiEA67hL41%2BJ6%2FpVdRyGgiY20kX9n%2F%2FjE3%2BDH0W1eugQI9UqvAUIhv%2F%2F%2F%2F%2F%2F%2F%2F%2F%2FARAFGgwwNTkwMDM1NDY4NjUiDJzG11mZH0SqrIA3YSqQBayKSJNZJDw7r5bz7TF0r9q8GMrWbcTgGy2anwbhfgmz30CdoC0fndWQMUo1NJM88Gi7ZbP7EvIhYnigK8vX3Wwy6cqGIdpbX7ydv9LHM%2BisgOK2e5Dc5M1LtgdjbzgaiwseSZFtnJ8XSTYAUgteCXO34AtEAkvz2FHaLf2Uoq%2FWV9lG8DzCF%2FE5A2Ojn9usW1pNdV1eFRd5rb0oRraIdYPo72HeGmSdT0g0PMLC%2BErxEtPiaV339LUnMA%2BZ9%2BGhKk3%2BAnEY8RWHsmRt6Y8ccTANWFtTl0JUrJp0Agey0dkCjuVzLEOXKWsU19ifVXGJmfhyM1uByOMe7DfneQ2B3eFg3lRwEIB18qnhGsgsV7OvmXK39XAF0f27BAgZ4J886bWliEG2ejC9pJCC2MFcJHosXBK0oM4fXIyhEks9uBCZTSye%2FlfJ0HZwQmV0th%2FM4a4%2BYA43BK7cKtv%2F1Bu3voA1kwUtF2I%2BEAr5NEJPcO4L7MwJ7HyKd6P8DmMvO7nLdn%2B7J4DeG5LRGk11g939cfJmO%2BFffRkFm4Lxa68t%2BbVcSgM0L7xXlnnU99WU7J5D%2BK2cGMKQy%2F4q7%2F1UUyJLAbc2VfkeZ0dbpBLcNUEvtcctgFlwAMvpC5QqyYH1EcXHOl94jnMbgTzKMU7RJxXlg2CXySWQ7abHWTzGauM1GSHh1AU1d5jyQo%2FiBbRYICffCYmBkTz3Wpcry2YLfeoYA0u%2FiuxGXX20W%2BBi873%2Bp7nq4PoNv8DMqatbthhlJVQNZEjFagsPIXpbSMSJw0nV628Knqy5m6GTazTh0f68vzYMkRJEPnYjK8Bi6rrW0Wt0b%2FImIaCBaN34e4DgHf1O49Gbci2tmeddq1GCHy9i%2BQWpMJTA7bAGOrEB8QyAjhwsd3RPLsuTgDkI4ZdQHvRCldNlpcFxOf9lOy5NZawC4lnLgNOJTPyNk3%2BXvByoYRrDxtpJXm3H%2F0BbWzbsCN2eodB50PuvSWM1nDyKDfBihow6eAz4owuhDciPkl95UguHidEznlrteIdcnuqNBga0ztp8md3%2BBLa4EUtzfmI1NOHpAW8uNdNcVsSoB3%2BTVAOsvgw4IExjtUj5b28luhTwEiM6wtFstSh1vnXR&amp;X-Amz-Algorithm=AWS4-HMAC-SHA256&amp;X-Amz-Date=20240414T053224Z&amp;X-Amz-SignedHeaders=host&amp;X-Amz-Expires=300&amp;X-Amz-Credential=ASIAQ3PHCVTYWLVLWIJT%2F20240414%2Fus-east-1%2Fs3%2Faws4_request&amp;X-Amz-Signature=5b041ed3c3916b6f3cba1f424d213821a6a34cbdb9d56cfcc061113b8edc89a7&amp;hash=44b9855d3e29fcfd7ead8d5471fb98b62199c2a390d9f30fb7bd655dac80d9a3&amp;host=68042c943591013ac2b2430a89b270f6af2c76d8dfd086a07176afe7c76c2c61&amp;pii=S003040261400388X&amp;tid=spdf-9bd13db5-8c25-46c2-8fe8-fb307ef8eba8&amp;sid=713ee89f3f44224c2c480af2c4b0c975d11agxrqa&amp;type=client&amp;tsoh=d3d3LnNjaWVuY2VkaXJlY3QuY29t&amp;ua=13085d515353525e0503&amp;rr=874150ac2c108afa&amp;cc=in" TargetMode="External" Type="http://schemas.openxmlformats.org/officeDocument/2006/relationships/hyperlink"/><Relationship Id="rId12" Target="https://pdf.sciencedirectassets.com/273239/1-s2.0-S0030402614X00124/1-s2.0-S003040261400388X/main.pdf?X-Amz-Security-Token=IQoJb3JpZ2luX2VjEE0aCXVzLWVhc3QtMSJHMEUCIHHwvaZwDl4Kvzq%2FpS1lslcIMZGB92OdoYR9eBngpCHlAiEA67hL41%2BJ6%2FpVdRyGgiY20kX9n%2F%2FjE3%2BDH0W1eugQI9UqvAUIhv%2F%2F%2F%2F%2F%2F%2F%2F%2F%2FARAFGgwwNTkwMDM1NDY4NjUiDJzG11mZH0SqrIA3YSqQBayKSJNZJDw7r5bz7TF0r9q8GMrWbcTgGy2anwbhfgmz30CdoC0fndWQMUo1NJM88Gi7ZbP7EvIhYnigK8vX3Wwy6cqGIdpbX7ydv9LHM%2BisgOK2e5Dc5M1LtgdjbzgaiwseSZFtnJ8XSTYAUgteCXO34AtEAkvz2FHaLf2Uoq%2FWV9lG8DzCF%2FE5A2Ojn9usW1pNdV1eFRd5rb0oRraIdYPo72HeGmSdT0g0PMLC%2BErxEtPiaV339LUnMA%2BZ9%2BGhKk3%2BAnEY8RWHsmRt6Y8ccTANWFtTl0JUrJp0Agey0dkCjuVzLEOXKWsU19ifVXGJmfhyM1uByOMe7DfneQ2B3eFg3lRwEIB18qnhGsgsV7OvmXK39XAF0f27BAgZ4J886bWliEG2ejC9pJCC2MFcJHosXBK0oM4fXIyhEks9uBCZTSye%2FlfJ0HZwQmV0th%2FM4a4%2BYA43BK7cKtv%2F1Bu3voA1kwUtF2I%2BEAr5NEJPcO4L7MwJ7HyKd6P8DmMvO7nLdn%2B7J4DeG5LRGk11g939cfJmO%2BFffRkFm4Lxa68t%2BbVcSgM0L7xXlnnU99WU7J5D%2BK2cGMKQy%2F4q7%2F1UUyJLAbc2VfkeZ0dbpBLcNUEvtcctgFlwAMvpC5QqyYH1EcXHOl94jnMbgTzKMU7RJxXlg2CXySWQ7abHWTzGauM1GSHh1AU1d5jyQo%2FiBbRYICffCYmBkTz3Wpcry2YLfeoYA0u%2FiuxGXX20W%2BBi873%2Bp7nq4PoNv8DMqatbthhlJVQNZEjFagsPIXpbSMSJw0nV628Knqy5m6GTazTh0f68vzYMkRJEPnYjK8Bi6rrW0Wt0b%2FImIaCBaN34e4DgHf1O49Gbci2tmeddq1GCHy9i%2BQWpMJTA7bAGOrEB8QyAjhwsd3RPLsuTgDkI4ZdQHvRCldNlpcFxOf9lOy5NZawC4lnLgNOJTPyNk3%2BXvByoYRrDxtpJXm3H%2F0BbWzbsCN2eodB50PuvSWM1nDyKDfBihow6eAz4owuhDciPkl95UguHidEznlrteIdcnuqNBga0ztp8md3%2BBLa4EUtzfmI1NOHpAW8uNdNcVsSoB3%2BTVAOsvgw4IExjtUj5b28luhTwEiM6wtFstSh1vnXR&amp;X-Amz-Algorithm=AWS4-HMAC-SHA256&amp;X-Amz-Date=20240414T053224Z&amp;X-Amz-SignedHeaders=host&amp;X-Amz-Expires=300&amp;X-Amz-Credential=ASIAQ3PHCVTYWLVLWIJT%2F20240414%2Fus-east-1%2Fs3%2Faws4_request&amp;X-Amz-Signature=5b041ed3c3916b6f3cba1f424d213821a6a34cbdb9d56cfcc061113b8edc89a7&amp;hash=44b9855d3e29fcfd7ead8d5471fb98b62199c2a390d9f30fb7bd655dac80d9a3&amp;host=68042c943591013ac2b2430a89b270f6af2c76d8dfd086a07176afe7c76c2c61&amp;pii=S003040261400388X&amp;tid=spdf-9bd13db5-8c25-46c2-8fe8-fb307ef8eba8&amp;sid=713ee89f3f44224c2c480af2c4b0c975d11agxrqa&amp;type=client&amp;tsoh=d3d3LnNjaWVuY2VkaXJlY3QuY29t&amp;ua=13085d515353525e0503&amp;rr=874150ac2c108afa&amp;cc=in" TargetMode="External" Type="http://schemas.openxmlformats.org/officeDocument/2006/relationships/hyperlink"/><Relationship Id="rId2" Target="../notesSlides/notesSlide4.xml" Type="http://schemas.openxmlformats.org/officeDocument/2006/relationships/notesSlide"/><Relationship Id="rId3" Target="../media/image3.png" Type="http://schemas.openxmlformats.org/officeDocument/2006/relationships/image"/><Relationship Id="rId4" Target="../media/image4.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9.pn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8.png" Type="http://schemas.openxmlformats.org/officeDocument/2006/relationships/image"/><Relationship Id="rId11" Target="../media/image19.png" Type="http://schemas.openxmlformats.org/officeDocument/2006/relationships/image"/><Relationship Id="rId12" Target="../media/image20.png" Type="http://schemas.openxmlformats.org/officeDocument/2006/relationships/image"/><Relationship Id="rId2" Target="../notesSlides/notesSlide5.xml" Type="http://schemas.openxmlformats.org/officeDocument/2006/relationships/notesSlide"/><Relationship Id="rId3" Target="../media/image6.png" Type="http://schemas.openxmlformats.org/officeDocument/2006/relationships/image"/><Relationship Id="rId4" Target="../media/image7.sv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png" Type="http://schemas.openxmlformats.org/officeDocument/2006/relationships/image"/><Relationship Id="rId8" Target="../media/image16.png" Type="http://schemas.openxmlformats.org/officeDocument/2006/relationships/image"/><Relationship Id="rId9" Target="../media/image1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https://github.com/Rupal17shah/ImageEncryption.git" TargetMode="External" Type="http://schemas.openxmlformats.org/officeDocument/2006/relationships/hyperlink"/><Relationship Id="rId2" Target="../notesSlides/notesSlide6.xml" Type="http://schemas.openxmlformats.org/officeDocument/2006/relationships/notesSlide"/><Relationship Id="rId3" Target="../media/image6.png" Type="http://schemas.openxmlformats.org/officeDocument/2006/relationships/image"/><Relationship Id="rId4" Target="../media/image7.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https://pdf.sciencedirectassets.com/273239/1-s2.0-S0030402614X00124/1-s2.0-S003040261400388X/main.pdf?X-Amz-Security-Token=IQoJb3JpZ2luX2VjEEkaCXVzLWVhc3QtMSJGMEQCIEAPBRGE8dGcaRKJYpXu9C9jOlJQ5mn2aND4iuxwn%2FKfAiBXea3o8XVlDg0aNnngNTV1d1SYbg7lxnKoY95bMae8myq8BQiC%2F%2F%2F%2F%2F%2F%2F%2F%2F%2F8BEAUaDDA1OTAwMzU0Njg2NSIMN3i%2BmjhnuxRvR3L1KpAFCyECTEjCgp8rEdzYurVksAHfbGuJnSXled6%2F2HrWaYAkjPjd0u%2FmDjz5WfiH9paUf8JxdXIpzYfu%2Bk83TCn9tfrNi%2Fx6gnVbUPfB7dSzw9M3qN3TucV7iQts48TmJJ54cndHtk7tw7YvHaFZ3NbsP3SXUwpNUXKA865qh%2BHjV3n4t2o1Nad8%2FJxipjFZ%2BbY1oU1fJngOQP0tVsiHB2iueLrWGrGGCWHuqyAI3XAVaU08PDNT9TwuFzG7IU9aYRL9ziD5R0eZ41aMvKEQ5oGj1xQsoQg0BUFjkszhZ11QQsNQfvMXTCoBb9iheqdmIljRhmJ5TSDGo9h%2Fl3HgAy4XOHYbv9O%2B3hTcjKMxeZtFcyFK%2F9v8MU5FDPAAvDoqcRj3T94l2gZjDnEwV2OZyW7kJkZkW62FoRor2cAh8LczR2LQPg%2BOpGRmlCelKGpd9s%2F4ZNcXVFaCnikxXy8bqncMM%2F46aJ7aN5TCWF%2FbYODgPgTIwRVOlieSZo%2FYLXw9Jv7F%2B3YpvxSKXgYbfAG%2BR1eEqK%2Bt1M7IfheucG01FW2xq44LzrxCTtm4XTInqBD%2BzlYon9yvdQYnM02Z7HoePDyORr9dmPcWrqBlZhlyLySDjpYZIwRpplF65Mou13pqt8i9y1cHvU%2F6TU5fG9eA6SiXhh%2FHcb8pga8Rq5FeG9hLWFIvNSDFES8A84WDts%2BbbyFXvGyt0mvXzDrs7SeQfzK%2B%2Bxh6Q1uXzme3PmygR%2FmSR2kxmGGAnWM%2F1PWL0Kekc0H7bNesr8GYou5PtuvyTKwUDGDtJuuCdrkbTjxgkqxLqL8v5vNwEqHeusDmDOz%2BXQyJS7EjYIHsLSu9vx8uYTWee7cdwAEGxLJwNmvcYNCXBmowo8XssAY6sgEgfc8r1g%2BedwvX20cUhqfAUFN3ybuEfXh5o%2FXcZkOp1mE8htbc6g%2BFha4xUEs16GnJmHCVfVnZ0yHA0j6KbmzK%2FUk8P1cOixvGXOyqgPu%2BRenklK7vvDM3UHCiQGMjI3YEUc4A4Nd54MRAgs%2FzrpNwC2Hs0ocbawEKhYjsNjzXSsKh7lKq9NszIj2eahaDhRjpa7izeUim593hGfNdL8VG1cHNLdBIr7n5ThtSgBU%2FuE2O&amp;X-Amz-Algorithm=AWS4-HMAC-SHA256&amp;X-Amz-Date=20240414T013602Z&amp;X-Amz-SignedHeaders=host&amp;X-Amz-Expires=300&amp;X-Amz-Credential=ASIAQ3PHCVTYVYKLFOW7%2F20240414%2Fus-east-1%2Fs3%2Faws4_request&amp;X-Amz-Signature=4e890b9ad4cea158130c9ed217899b1b16160a5921cd6361c68a640754f29f98&amp;hash=ca009e30e72060e589077b159ac203d05d5dd417548903ccd6a26c51f61ad8aa&amp;host=68042c943591013ac2b2430a89b270f6af2c76d8dfd086a07176afe7c76c2c61&amp;pii=S003040261400388X&amp;tid=spdf-a0c7b1f9-44d5-4caa-b205-a82dd5f968bd&amp;sid=713ee89f3f44224c2c480af2c4b0c975d11agxrqa&amp;type=client&amp;tsoh=d3d3LnNjaWVuY2VkaXJlY3QuY29t&amp;ua=13085d51540401585205&amp;rr=873ff66e38a36ef8&amp;cc=in" TargetMode="External" Type="http://schemas.openxmlformats.org/officeDocument/2006/relationships/hyperlink"/><Relationship Id="rId8" Target="https://github.com/AleDiBen/ArnoldTransform/blob/master/scramble.py" TargetMode="External" Type="http://schemas.openxmlformats.org/officeDocument/2006/relationships/hyperlink"/><Relationship Id="rId9" Target="https://www.sciencedirect.com/science/article/pii/S0165168420302279?fr=RR-2&amp;ref=pdf_download&amp;rr=873908c32eaa8af4#sec0002" TargetMode="External" Type="http://schemas.openxmlformats.org/officeDocument/2006/relationships/hyperlink"/></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333" r="0" b="-9333"/>
            </a:stretch>
          </a:blipFill>
        </p:spPr>
      </p:sp>
      <p:grpSp>
        <p:nvGrpSpPr>
          <p:cNvPr name="Group 3" id="3"/>
          <p:cNvGrpSpPr/>
          <p:nvPr/>
        </p:nvGrpSpPr>
        <p:grpSpPr>
          <a:xfrm rot="0">
            <a:off x="17461777" y="7605853"/>
            <a:ext cx="1652447" cy="1652447"/>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5" id="5"/>
          <p:cNvGrpSpPr/>
          <p:nvPr/>
        </p:nvGrpSpPr>
        <p:grpSpPr>
          <a:xfrm rot="0">
            <a:off x="10794148" y="3054715"/>
            <a:ext cx="4177570" cy="4177570"/>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7" id="7"/>
          <p:cNvGrpSpPr/>
          <p:nvPr/>
        </p:nvGrpSpPr>
        <p:grpSpPr>
          <a:xfrm rot="0">
            <a:off x="14468424" y="460516"/>
            <a:ext cx="2993353" cy="870896"/>
            <a:chOff x="0" y="0"/>
            <a:chExt cx="2269857" cy="660400"/>
          </a:xfrm>
        </p:grpSpPr>
        <p:sp>
          <p:nvSpPr>
            <p:cNvPr name="Freeform 8" id="8"/>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sp>
        <p:nvSpPr>
          <p:cNvPr name="Freeform 9" id="9"/>
          <p:cNvSpPr/>
          <p:nvPr/>
        </p:nvSpPr>
        <p:spPr>
          <a:xfrm flipH="false" flipV="false" rot="0">
            <a:off x="2289811" y="2024844"/>
            <a:ext cx="13708378" cy="6237312"/>
          </a:xfrm>
          <a:custGeom>
            <a:avLst/>
            <a:gdLst/>
            <a:ahLst/>
            <a:cxnLst/>
            <a:rect r="r" b="b" t="t" l="l"/>
            <a:pathLst>
              <a:path h="6237312" w="13708378">
                <a:moveTo>
                  <a:pt x="0" y="0"/>
                </a:moveTo>
                <a:lnTo>
                  <a:pt x="13708378" y="0"/>
                </a:lnTo>
                <a:lnTo>
                  <a:pt x="13708378" y="6237312"/>
                </a:lnTo>
                <a:lnTo>
                  <a:pt x="0" y="6237312"/>
                </a:lnTo>
                <a:lnTo>
                  <a:pt x="0" y="0"/>
                </a:lnTo>
                <a:close/>
              </a:path>
            </a:pathLst>
          </a:custGeom>
          <a:blipFill>
            <a:blip r:embed="rId4"/>
            <a:stretch>
              <a:fillRect l="0" t="0" r="0" b="0"/>
            </a:stretch>
          </a:blipFill>
        </p:spPr>
      </p:sp>
      <p:sp>
        <p:nvSpPr>
          <p:cNvPr name="TextBox 10" id="10"/>
          <p:cNvSpPr txBox="true"/>
          <p:nvPr/>
        </p:nvSpPr>
        <p:spPr>
          <a:xfrm rot="0">
            <a:off x="8198583" y="7816492"/>
            <a:ext cx="1890833" cy="767504"/>
          </a:xfrm>
          <a:prstGeom prst="rect">
            <a:avLst/>
          </a:prstGeom>
        </p:spPr>
        <p:txBody>
          <a:bodyPr anchor="t" rtlCol="false" tIns="0" lIns="0" bIns="0" rIns="0">
            <a:spAutoFit/>
          </a:bodyPr>
          <a:lstStyle/>
          <a:p>
            <a:pPr algn="ctr">
              <a:lnSpc>
                <a:spcPts val="5996"/>
              </a:lnSpc>
              <a:spcBef>
                <a:spcPct val="0"/>
              </a:spcBef>
            </a:pPr>
            <a:r>
              <a:rPr lang="en-US" sz="4283">
                <a:solidFill>
                  <a:srgbClr val="FFFFFF"/>
                </a:solidFill>
                <a:latin typeface="Poppins Bold"/>
              </a:rPr>
              <a:t>EE 304</a:t>
            </a:r>
          </a:p>
        </p:txBody>
      </p:sp>
      <p:sp>
        <p:nvSpPr>
          <p:cNvPr name="TextBox 11" id="11"/>
          <p:cNvSpPr txBox="true"/>
          <p:nvPr/>
        </p:nvSpPr>
        <p:spPr>
          <a:xfrm rot="0">
            <a:off x="13858325" y="370869"/>
            <a:ext cx="4213551" cy="960543"/>
          </a:xfrm>
          <a:prstGeom prst="rect">
            <a:avLst/>
          </a:prstGeom>
        </p:spPr>
        <p:txBody>
          <a:bodyPr anchor="t" rtlCol="false" tIns="0" lIns="0" bIns="0" rIns="0">
            <a:spAutoFit/>
          </a:bodyPr>
          <a:lstStyle/>
          <a:p>
            <a:pPr algn="ctr">
              <a:lnSpc>
                <a:spcPts val="3756"/>
              </a:lnSpc>
            </a:pPr>
            <a:r>
              <a:rPr lang="en-US" sz="2683">
                <a:solidFill>
                  <a:srgbClr val="FFFFFF"/>
                </a:solidFill>
                <a:latin typeface="Poppins"/>
              </a:rPr>
              <a:t>Rupal Shah</a:t>
            </a:r>
          </a:p>
          <a:p>
            <a:pPr algn="ctr">
              <a:lnSpc>
                <a:spcPts val="3756"/>
              </a:lnSpc>
              <a:spcBef>
                <a:spcPct val="0"/>
              </a:spcBef>
            </a:pPr>
            <a:r>
              <a:rPr lang="en-US" sz="2683">
                <a:solidFill>
                  <a:srgbClr val="FFFFFF"/>
                </a:solidFill>
                <a:latin typeface="Poppins"/>
              </a:rPr>
              <a:t>210002065</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776136" y="1924402"/>
            <a:ext cx="1080030" cy="1080030"/>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4" id="4"/>
          <p:cNvGrpSpPr/>
          <p:nvPr/>
        </p:nvGrpSpPr>
        <p:grpSpPr>
          <a:xfrm rot="0">
            <a:off x="17461777" y="7605853"/>
            <a:ext cx="1652447" cy="1652447"/>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6" id="6"/>
          <p:cNvGrpSpPr/>
          <p:nvPr/>
        </p:nvGrpSpPr>
        <p:grpSpPr>
          <a:xfrm rot="0">
            <a:off x="573295" y="593252"/>
            <a:ext cx="2993353" cy="870896"/>
            <a:chOff x="0" y="0"/>
            <a:chExt cx="2269857" cy="660400"/>
          </a:xfrm>
        </p:grpSpPr>
        <p:sp>
          <p:nvSpPr>
            <p:cNvPr name="Freeform 7" id="7"/>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sp>
        <p:nvSpPr>
          <p:cNvPr name="Freeform 8" id="8"/>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8806344" y="4954296"/>
            <a:ext cx="6810600" cy="3405300"/>
          </a:xfrm>
          <a:custGeom>
            <a:avLst/>
            <a:gdLst/>
            <a:ahLst/>
            <a:cxnLst/>
            <a:rect r="r" b="b" t="t" l="l"/>
            <a:pathLst>
              <a:path h="3405300" w="6810600">
                <a:moveTo>
                  <a:pt x="0" y="0"/>
                </a:moveTo>
                <a:lnTo>
                  <a:pt x="6810600" y="0"/>
                </a:lnTo>
                <a:lnTo>
                  <a:pt x="6810600" y="3405300"/>
                </a:lnTo>
                <a:lnTo>
                  <a:pt x="0" y="3405300"/>
                </a:lnTo>
                <a:lnTo>
                  <a:pt x="0" y="0"/>
                </a:lnTo>
                <a:close/>
              </a:path>
            </a:pathLst>
          </a:custGeom>
          <a:blipFill>
            <a:blip r:embed="rId5"/>
            <a:stretch>
              <a:fillRect l="0" t="0" r="0" b="0"/>
            </a:stretch>
          </a:blipFill>
        </p:spPr>
      </p:sp>
      <p:sp>
        <p:nvSpPr>
          <p:cNvPr name="TextBox 10" id="10"/>
          <p:cNvSpPr txBox="true"/>
          <p:nvPr/>
        </p:nvSpPr>
        <p:spPr>
          <a:xfrm rot="0">
            <a:off x="1316151" y="1980865"/>
            <a:ext cx="6007902" cy="900430"/>
          </a:xfrm>
          <a:prstGeom prst="rect">
            <a:avLst/>
          </a:prstGeom>
        </p:spPr>
        <p:txBody>
          <a:bodyPr anchor="t" rtlCol="false" tIns="0" lIns="0" bIns="0" rIns="0">
            <a:spAutoFit/>
          </a:bodyPr>
          <a:lstStyle/>
          <a:p>
            <a:pPr>
              <a:lnSpc>
                <a:spcPts val="6709"/>
              </a:lnSpc>
            </a:pPr>
            <a:r>
              <a:rPr lang="en-US" sz="5499">
                <a:solidFill>
                  <a:srgbClr val="FFFFFF"/>
                </a:solidFill>
                <a:latin typeface="Poppins Bold"/>
              </a:rPr>
              <a:t>INTRODUCTION</a:t>
            </a:r>
          </a:p>
        </p:txBody>
      </p:sp>
      <p:sp>
        <p:nvSpPr>
          <p:cNvPr name="TextBox 11" id="11"/>
          <p:cNvSpPr txBox="true"/>
          <p:nvPr/>
        </p:nvSpPr>
        <p:spPr>
          <a:xfrm rot="0">
            <a:off x="1045815" y="792809"/>
            <a:ext cx="1890833" cy="375707"/>
          </a:xfrm>
          <a:prstGeom prst="rect">
            <a:avLst/>
          </a:prstGeom>
        </p:spPr>
        <p:txBody>
          <a:bodyPr anchor="t" rtlCol="false" tIns="0" lIns="0" bIns="0" rIns="0">
            <a:spAutoFit/>
          </a:bodyPr>
          <a:lstStyle/>
          <a:p>
            <a:pPr algn="ctr">
              <a:lnSpc>
                <a:spcPts val="2916"/>
              </a:lnSpc>
              <a:spcBef>
                <a:spcPct val="0"/>
              </a:spcBef>
            </a:pPr>
            <a:r>
              <a:rPr lang="en-US" sz="2083">
                <a:solidFill>
                  <a:srgbClr val="FFFFFF"/>
                </a:solidFill>
                <a:latin typeface="Poppins"/>
              </a:rPr>
              <a:t>Page 1 </a:t>
            </a:r>
          </a:p>
        </p:txBody>
      </p:sp>
      <p:sp>
        <p:nvSpPr>
          <p:cNvPr name="TextBox 12" id="12"/>
          <p:cNvSpPr txBox="true"/>
          <p:nvPr/>
        </p:nvSpPr>
        <p:spPr>
          <a:xfrm rot="0">
            <a:off x="1316151" y="3280545"/>
            <a:ext cx="15713683" cy="915036"/>
          </a:xfrm>
          <a:prstGeom prst="rect">
            <a:avLst/>
          </a:prstGeom>
        </p:spPr>
        <p:txBody>
          <a:bodyPr anchor="t" rtlCol="false" tIns="0" lIns="0" bIns="0" rIns="0">
            <a:spAutoFit/>
          </a:bodyPr>
          <a:lstStyle/>
          <a:p>
            <a:pPr>
              <a:lnSpc>
                <a:spcPts val="3639"/>
              </a:lnSpc>
              <a:spcBef>
                <a:spcPct val="0"/>
              </a:spcBef>
            </a:pPr>
            <a:r>
              <a:rPr lang="en-US" sz="2599">
                <a:solidFill>
                  <a:srgbClr val="FFFFFF"/>
                </a:solidFill>
                <a:latin typeface="Poppins"/>
              </a:rPr>
              <a:t>Image Encryption and Decryption based on scrambling and the reality-preserving fractional discrete cosine transform</a:t>
            </a:r>
          </a:p>
        </p:txBody>
      </p:sp>
      <p:sp>
        <p:nvSpPr>
          <p:cNvPr name="TextBox 13" id="13"/>
          <p:cNvSpPr txBox="true"/>
          <p:nvPr/>
        </p:nvSpPr>
        <p:spPr>
          <a:xfrm rot="0">
            <a:off x="1316151" y="5361386"/>
            <a:ext cx="6298241" cy="675640"/>
          </a:xfrm>
          <a:prstGeom prst="rect">
            <a:avLst/>
          </a:prstGeom>
        </p:spPr>
        <p:txBody>
          <a:bodyPr anchor="t" rtlCol="false" tIns="0" lIns="0" bIns="0" rIns="0">
            <a:spAutoFit/>
          </a:bodyPr>
          <a:lstStyle/>
          <a:p>
            <a:pPr>
              <a:lnSpc>
                <a:spcPts val="2659"/>
              </a:lnSpc>
              <a:spcBef>
                <a:spcPct val="0"/>
              </a:spcBef>
            </a:pPr>
            <a:r>
              <a:rPr lang="en-US" sz="1899">
                <a:solidFill>
                  <a:srgbClr val="FFFFFF"/>
                </a:solidFill>
                <a:latin typeface="Poppins"/>
              </a:rPr>
              <a:t>Image encryption is the process of hiding images from unauthorized access using a secret key</a:t>
            </a:r>
          </a:p>
        </p:txBody>
      </p:sp>
      <p:sp>
        <p:nvSpPr>
          <p:cNvPr name="TextBox 14" id="14"/>
          <p:cNvSpPr txBox="true"/>
          <p:nvPr/>
        </p:nvSpPr>
        <p:spPr>
          <a:xfrm rot="0">
            <a:off x="1316151" y="4613880"/>
            <a:ext cx="4220662" cy="633353"/>
          </a:xfrm>
          <a:prstGeom prst="rect">
            <a:avLst/>
          </a:prstGeom>
        </p:spPr>
        <p:txBody>
          <a:bodyPr anchor="t" rtlCol="false" tIns="0" lIns="0" bIns="0" rIns="0">
            <a:spAutoFit/>
          </a:bodyPr>
          <a:lstStyle/>
          <a:p>
            <a:pPr>
              <a:lnSpc>
                <a:spcPts val="4713"/>
              </a:lnSpc>
            </a:pPr>
            <a:r>
              <a:rPr lang="en-US" sz="3863">
                <a:solidFill>
                  <a:srgbClr val="E14761"/>
                </a:solidFill>
                <a:latin typeface="Poppins Bold"/>
              </a:rPr>
              <a:t>ENCRYPTION</a:t>
            </a:r>
          </a:p>
        </p:txBody>
      </p:sp>
      <p:sp>
        <p:nvSpPr>
          <p:cNvPr name="TextBox 15" id="15"/>
          <p:cNvSpPr txBox="true"/>
          <p:nvPr/>
        </p:nvSpPr>
        <p:spPr>
          <a:xfrm rot="0">
            <a:off x="1316151" y="6499306"/>
            <a:ext cx="4220662" cy="633353"/>
          </a:xfrm>
          <a:prstGeom prst="rect">
            <a:avLst/>
          </a:prstGeom>
        </p:spPr>
        <p:txBody>
          <a:bodyPr anchor="t" rtlCol="false" tIns="0" lIns="0" bIns="0" rIns="0">
            <a:spAutoFit/>
          </a:bodyPr>
          <a:lstStyle/>
          <a:p>
            <a:pPr>
              <a:lnSpc>
                <a:spcPts val="4713"/>
              </a:lnSpc>
            </a:pPr>
            <a:r>
              <a:rPr lang="en-US" sz="3863">
                <a:solidFill>
                  <a:srgbClr val="E14761"/>
                </a:solidFill>
                <a:latin typeface="Poppins Bold"/>
              </a:rPr>
              <a:t>DECRYPTION</a:t>
            </a:r>
          </a:p>
        </p:txBody>
      </p:sp>
      <p:sp>
        <p:nvSpPr>
          <p:cNvPr name="TextBox 16" id="16"/>
          <p:cNvSpPr txBox="true"/>
          <p:nvPr/>
        </p:nvSpPr>
        <p:spPr>
          <a:xfrm rot="0">
            <a:off x="1316151" y="7342209"/>
            <a:ext cx="6298241" cy="604520"/>
          </a:xfrm>
          <a:prstGeom prst="rect">
            <a:avLst/>
          </a:prstGeom>
        </p:spPr>
        <p:txBody>
          <a:bodyPr anchor="t" rtlCol="false" tIns="0" lIns="0" bIns="0" rIns="0">
            <a:spAutoFit/>
          </a:bodyPr>
          <a:lstStyle/>
          <a:p>
            <a:pPr>
              <a:lnSpc>
                <a:spcPts val="2379"/>
              </a:lnSpc>
              <a:spcBef>
                <a:spcPct val="0"/>
              </a:spcBef>
            </a:pPr>
            <a:r>
              <a:rPr lang="en-US" sz="1699">
                <a:solidFill>
                  <a:srgbClr val="FFFFFF"/>
                </a:solidFill>
                <a:latin typeface="Poppins"/>
              </a:rPr>
              <a:t>Decryption means the conversion of encrypted data into its original form is nothing but Decryption.</a:t>
            </a:r>
          </a:p>
        </p:txBody>
      </p:sp>
      <p:sp>
        <p:nvSpPr>
          <p:cNvPr name="TextBox 17" id="17"/>
          <p:cNvSpPr txBox="true"/>
          <p:nvPr/>
        </p:nvSpPr>
        <p:spPr>
          <a:xfrm rot="0">
            <a:off x="10807343" y="8559926"/>
            <a:ext cx="2457558" cy="356234"/>
          </a:xfrm>
          <a:prstGeom prst="rect">
            <a:avLst/>
          </a:prstGeom>
        </p:spPr>
        <p:txBody>
          <a:bodyPr anchor="t" rtlCol="false" tIns="0" lIns="0" bIns="0" rIns="0">
            <a:spAutoFit/>
          </a:bodyPr>
          <a:lstStyle/>
          <a:p>
            <a:pPr algn="ctr">
              <a:lnSpc>
                <a:spcPts val="2940"/>
              </a:lnSpc>
            </a:pPr>
            <a:r>
              <a:rPr lang="en-US" sz="2100">
                <a:solidFill>
                  <a:srgbClr val="FFFFFF"/>
                </a:solidFill>
                <a:latin typeface="Canva Sans"/>
              </a:rPr>
              <a:t>Fig 1: Google Image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sp>
        <p:nvSpPr>
          <p:cNvPr name="Freeform 2" id="2"/>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grpSp>
        <p:nvGrpSpPr>
          <p:cNvPr name="Group 3" id="3"/>
          <p:cNvGrpSpPr/>
          <p:nvPr/>
        </p:nvGrpSpPr>
        <p:grpSpPr>
          <a:xfrm rot="0">
            <a:off x="17587485" y="7354970"/>
            <a:ext cx="1652447" cy="1652447"/>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5" id="5"/>
          <p:cNvGrpSpPr/>
          <p:nvPr/>
        </p:nvGrpSpPr>
        <p:grpSpPr>
          <a:xfrm rot="0">
            <a:off x="15010081" y="460516"/>
            <a:ext cx="2451695" cy="870896"/>
            <a:chOff x="0" y="0"/>
            <a:chExt cx="1859119" cy="660400"/>
          </a:xfrm>
        </p:grpSpPr>
        <p:sp>
          <p:nvSpPr>
            <p:cNvPr name="Freeform 6" id="6"/>
            <p:cNvSpPr/>
            <p:nvPr/>
          </p:nvSpPr>
          <p:spPr>
            <a:xfrm flipH="false" flipV="false" rot="0">
              <a:off x="0" y="0"/>
              <a:ext cx="1859119" cy="660400"/>
            </a:xfrm>
            <a:custGeom>
              <a:avLst/>
              <a:gdLst/>
              <a:ahLst/>
              <a:cxnLst/>
              <a:rect r="r" b="b" t="t" l="l"/>
              <a:pathLst>
                <a:path h="660400" w="1859119">
                  <a:moveTo>
                    <a:pt x="1734659" y="660400"/>
                  </a:moveTo>
                  <a:lnTo>
                    <a:pt x="124460" y="660400"/>
                  </a:lnTo>
                  <a:cubicBezTo>
                    <a:pt x="55880" y="660400"/>
                    <a:pt x="0" y="604520"/>
                    <a:pt x="0" y="535940"/>
                  </a:cubicBezTo>
                  <a:lnTo>
                    <a:pt x="0" y="124460"/>
                  </a:lnTo>
                  <a:cubicBezTo>
                    <a:pt x="0" y="55880"/>
                    <a:pt x="55880" y="0"/>
                    <a:pt x="124460" y="0"/>
                  </a:cubicBezTo>
                  <a:lnTo>
                    <a:pt x="1734659" y="0"/>
                  </a:lnTo>
                  <a:cubicBezTo>
                    <a:pt x="1803239" y="0"/>
                    <a:pt x="1859119" y="55880"/>
                    <a:pt x="1859119" y="124460"/>
                  </a:cubicBezTo>
                  <a:lnTo>
                    <a:pt x="1859119" y="535940"/>
                  </a:lnTo>
                  <a:cubicBezTo>
                    <a:pt x="1859119" y="604520"/>
                    <a:pt x="1803239" y="660400"/>
                    <a:pt x="1734659" y="660400"/>
                  </a:cubicBezTo>
                  <a:close/>
                </a:path>
              </a:pathLst>
            </a:custGeom>
            <a:solidFill>
              <a:srgbClr val="191B1A"/>
            </a:solidFill>
          </p:spPr>
        </p:sp>
      </p:grpSp>
      <p:grpSp>
        <p:nvGrpSpPr>
          <p:cNvPr name="Group 7" id="7"/>
          <p:cNvGrpSpPr/>
          <p:nvPr/>
        </p:nvGrpSpPr>
        <p:grpSpPr>
          <a:xfrm rot="0">
            <a:off x="-582177" y="508006"/>
            <a:ext cx="2806885" cy="2806885"/>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9" id="9"/>
          <p:cNvSpPr/>
          <p:nvPr/>
        </p:nvSpPr>
        <p:spPr>
          <a:xfrm flipH="false" flipV="false" rot="0">
            <a:off x="-1754779" y="8733161"/>
            <a:ext cx="5505900" cy="3223454"/>
          </a:xfrm>
          <a:custGeom>
            <a:avLst/>
            <a:gdLst/>
            <a:ahLst/>
            <a:cxnLst/>
            <a:rect r="r" b="b" t="t" l="l"/>
            <a:pathLst>
              <a:path h="3223454" w="5505900">
                <a:moveTo>
                  <a:pt x="0" y="0"/>
                </a:moveTo>
                <a:lnTo>
                  <a:pt x="5505900" y="0"/>
                </a:lnTo>
                <a:lnTo>
                  <a:pt x="5505900" y="3223454"/>
                </a:lnTo>
                <a:lnTo>
                  <a:pt x="0" y="3223454"/>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sp>
        <p:nvSpPr>
          <p:cNvPr name="AutoShape 10" id="10"/>
          <p:cNvSpPr/>
          <p:nvPr/>
        </p:nvSpPr>
        <p:spPr>
          <a:xfrm>
            <a:off x="2529130" y="5989115"/>
            <a:ext cx="679662" cy="0"/>
          </a:xfrm>
          <a:prstGeom prst="line">
            <a:avLst/>
          </a:prstGeom>
          <a:ln cap="flat" w="38100">
            <a:solidFill>
              <a:srgbClr val="FFFFFF"/>
            </a:solidFill>
            <a:prstDash val="solid"/>
            <a:headEnd type="none" len="sm" w="sm"/>
            <a:tailEnd type="none" len="sm" w="sm"/>
          </a:ln>
        </p:spPr>
      </p:sp>
      <p:sp>
        <p:nvSpPr>
          <p:cNvPr name="AutoShape 11" id="11"/>
          <p:cNvSpPr/>
          <p:nvPr/>
        </p:nvSpPr>
        <p:spPr>
          <a:xfrm>
            <a:off x="3227843" y="4483760"/>
            <a:ext cx="359" cy="3013256"/>
          </a:xfrm>
          <a:prstGeom prst="line">
            <a:avLst/>
          </a:prstGeom>
          <a:ln cap="flat" w="38100">
            <a:solidFill>
              <a:srgbClr val="FFFFFF"/>
            </a:solidFill>
            <a:prstDash val="solid"/>
            <a:headEnd type="none" len="sm" w="sm"/>
            <a:tailEnd type="none" len="sm" w="sm"/>
          </a:ln>
        </p:spPr>
      </p:sp>
      <p:sp>
        <p:nvSpPr>
          <p:cNvPr name="AutoShape 12" id="12"/>
          <p:cNvSpPr/>
          <p:nvPr/>
        </p:nvSpPr>
        <p:spPr>
          <a:xfrm>
            <a:off x="3227477" y="4502810"/>
            <a:ext cx="1057483" cy="0"/>
          </a:xfrm>
          <a:prstGeom prst="line">
            <a:avLst/>
          </a:prstGeom>
          <a:ln cap="flat" w="38100">
            <a:solidFill>
              <a:srgbClr val="FFFFFF"/>
            </a:solidFill>
            <a:prstDash val="solid"/>
            <a:headEnd type="none" len="sm" w="sm"/>
            <a:tailEnd type="triangle" len="med" w="lg"/>
          </a:ln>
        </p:spPr>
      </p:sp>
      <p:sp>
        <p:nvSpPr>
          <p:cNvPr name="AutoShape 13" id="13"/>
          <p:cNvSpPr/>
          <p:nvPr/>
        </p:nvSpPr>
        <p:spPr>
          <a:xfrm>
            <a:off x="3228201" y="5999913"/>
            <a:ext cx="1056759" cy="0"/>
          </a:xfrm>
          <a:prstGeom prst="line">
            <a:avLst/>
          </a:prstGeom>
          <a:ln cap="flat" w="38100">
            <a:solidFill>
              <a:srgbClr val="FFFFFF"/>
            </a:solidFill>
            <a:prstDash val="solid"/>
            <a:headEnd type="none" len="sm" w="sm"/>
            <a:tailEnd type="triangle" len="med" w="lg"/>
          </a:ln>
        </p:spPr>
      </p:sp>
      <p:sp>
        <p:nvSpPr>
          <p:cNvPr name="AutoShape 14" id="14"/>
          <p:cNvSpPr/>
          <p:nvPr/>
        </p:nvSpPr>
        <p:spPr>
          <a:xfrm>
            <a:off x="3228925" y="7497016"/>
            <a:ext cx="1056036" cy="0"/>
          </a:xfrm>
          <a:prstGeom prst="line">
            <a:avLst/>
          </a:prstGeom>
          <a:ln cap="flat" w="38100">
            <a:solidFill>
              <a:srgbClr val="FFFFFF"/>
            </a:solidFill>
            <a:prstDash val="solid"/>
            <a:headEnd type="none" len="sm" w="sm"/>
            <a:tailEnd type="triangle" len="med" w="lg"/>
          </a:ln>
        </p:spPr>
      </p:sp>
      <p:grpSp>
        <p:nvGrpSpPr>
          <p:cNvPr name="Group 15" id="15"/>
          <p:cNvGrpSpPr/>
          <p:nvPr/>
        </p:nvGrpSpPr>
        <p:grpSpPr>
          <a:xfrm rot="0">
            <a:off x="4014761" y="4190336"/>
            <a:ext cx="540398" cy="586849"/>
            <a:chOff x="0" y="0"/>
            <a:chExt cx="142327" cy="154561"/>
          </a:xfrm>
        </p:grpSpPr>
        <p:sp>
          <p:nvSpPr>
            <p:cNvPr name="Freeform 16" id="16"/>
            <p:cNvSpPr/>
            <p:nvPr/>
          </p:nvSpPr>
          <p:spPr>
            <a:xfrm flipH="false" flipV="false" rot="0">
              <a:off x="0" y="0"/>
              <a:ext cx="142327" cy="154561"/>
            </a:xfrm>
            <a:custGeom>
              <a:avLst/>
              <a:gdLst/>
              <a:ahLst/>
              <a:cxnLst/>
              <a:rect r="r" b="b" t="t" l="l"/>
              <a:pathLst>
                <a:path h="154561" w="142327">
                  <a:moveTo>
                    <a:pt x="0" y="0"/>
                  </a:moveTo>
                  <a:lnTo>
                    <a:pt x="142327" y="0"/>
                  </a:lnTo>
                  <a:lnTo>
                    <a:pt x="142327" y="154561"/>
                  </a:lnTo>
                  <a:lnTo>
                    <a:pt x="0" y="154561"/>
                  </a:lnTo>
                  <a:close/>
                </a:path>
              </a:pathLst>
            </a:custGeom>
            <a:solidFill>
              <a:srgbClr val="FF3131"/>
            </a:solidFill>
          </p:spPr>
        </p:sp>
        <p:sp>
          <p:nvSpPr>
            <p:cNvPr name="TextBox 17" id="17"/>
            <p:cNvSpPr txBox="true"/>
            <p:nvPr/>
          </p:nvSpPr>
          <p:spPr>
            <a:xfrm>
              <a:off x="0" y="-66675"/>
              <a:ext cx="142327" cy="221236"/>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C1</a:t>
              </a:r>
            </a:p>
          </p:txBody>
        </p:sp>
      </p:grpSp>
      <p:grpSp>
        <p:nvGrpSpPr>
          <p:cNvPr name="Group 18" id="18"/>
          <p:cNvGrpSpPr/>
          <p:nvPr/>
        </p:nvGrpSpPr>
        <p:grpSpPr>
          <a:xfrm rot="0">
            <a:off x="4014761" y="5725535"/>
            <a:ext cx="540398" cy="586849"/>
            <a:chOff x="0" y="0"/>
            <a:chExt cx="142327" cy="154561"/>
          </a:xfrm>
        </p:grpSpPr>
        <p:sp>
          <p:nvSpPr>
            <p:cNvPr name="Freeform 19" id="19"/>
            <p:cNvSpPr/>
            <p:nvPr/>
          </p:nvSpPr>
          <p:spPr>
            <a:xfrm flipH="false" flipV="false" rot="0">
              <a:off x="0" y="0"/>
              <a:ext cx="142327" cy="154561"/>
            </a:xfrm>
            <a:custGeom>
              <a:avLst/>
              <a:gdLst/>
              <a:ahLst/>
              <a:cxnLst/>
              <a:rect r="r" b="b" t="t" l="l"/>
              <a:pathLst>
                <a:path h="154561" w="142327">
                  <a:moveTo>
                    <a:pt x="0" y="0"/>
                  </a:moveTo>
                  <a:lnTo>
                    <a:pt x="142327" y="0"/>
                  </a:lnTo>
                  <a:lnTo>
                    <a:pt x="142327" y="154561"/>
                  </a:lnTo>
                  <a:lnTo>
                    <a:pt x="0" y="154561"/>
                  </a:lnTo>
                  <a:close/>
                </a:path>
              </a:pathLst>
            </a:custGeom>
            <a:solidFill>
              <a:srgbClr val="00BF63"/>
            </a:solidFill>
          </p:spPr>
        </p:sp>
        <p:sp>
          <p:nvSpPr>
            <p:cNvPr name="TextBox 20" id="20"/>
            <p:cNvSpPr txBox="true"/>
            <p:nvPr/>
          </p:nvSpPr>
          <p:spPr>
            <a:xfrm>
              <a:off x="0" y="-66675"/>
              <a:ext cx="142327" cy="221236"/>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C1</a:t>
              </a:r>
            </a:p>
          </p:txBody>
        </p:sp>
      </p:grpSp>
      <p:grpSp>
        <p:nvGrpSpPr>
          <p:cNvPr name="Group 21" id="21"/>
          <p:cNvGrpSpPr/>
          <p:nvPr/>
        </p:nvGrpSpPr>
        <p:grpSpPr>
          <a:xfrm rot="0">
            <a:off x="4014761" y="7203592"/>
            <a:ext cx="540398" cy="586849"/>
            <a:chOff x="0" y="0"/>
            <a:chExt cx="142327" cy="154561"/>
          </a:xfrm>
        </p:grpSpPr>
        <p:sp>
          <p:nvSpPr>
            <p:cNvPr name="Freeform 22" id="22"/>
            <p:cNvSpPr/>
            <p:nvPr/>
          </p:nvSpPr>
          <p:spPr>
            <a:xfrm flipH="false" flipV="false" rot="0">
              <a:off x="0" y="0"/>
              <a:ext cx="142327" cy="154561"/>
            </a:xfrm>
            <a:custGeom>
              <a:avLst/>
              <a:gdLst/>
              <a:ahLst/>
              <a:cxnLst/>
              <a:rect r="r" b="b" t="t" l="l"/>
              <a:pathLst>
                <a:path h="154561" w="142327">
                  <a:moveTo>
                    <a:pt x="0" y="0"/>
                  </a:moveTo>
                  <a:lnTo>
                    <a:pt x="142327" y="0"/>
                  </a:lnTo>
                  <a:lnTo>
                    <a:pt x="142327" y="154561"/>
                  </a:lnTo>
                  <a:lnTo>
                    <a:pt x="0" y="154561"/>
                  </a:lnTo>
                  <a:close/>
                </a:path>
              </a:pathLst>
            </a:custGeom>
            <a:solidFill>
              <a:srgbClr val="004AAD"/>
            </a:solidFill>
          </p:spPr>
        </p:sp>
        <p:sp>
          <p:nvSpPr>
            <p:cNvPr name="TextBox 23" id="23"/>
            <p:cNvSpPr txBox="true"/>
            <p:nvPr/>
          </p:nvSpPr>
          <p:spPr>
            <a:xfrm>
              <a:off x="0" y="-66675"/>
              <a:ext cx="142327" cy="221236"/>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C1</a:t>
              </a:r>
            </a:p>
          </p:txBody>
        </p:sp>
      </p:grpSp>
      <p:sp>
        <p:nvSpPr>
          <p:cNvPr name="AutoShape 24" id="24"/>
          <p:cNvSpPr/>
          <p:nvPr/>
        </p:nvSpPr>
        <p:spPr>
          <a:xfrm>
            <a:off x="5132869" y="4483760"/>
            <a:ext cx="0" cy="3013256"/>
          </a:xfrm>
          <a:prstGeom prst="line">
            <a:avLst/>
          </a:prstGeom>
          <a:ln cap="flat" w="38100">
            <a:solidFill>
              <a:srgbClr val="FFFFFF"/>
            </a:solidFill>
            <a:prstDash val="solid"/>
            <a:headEnd type="none" len="sm" w="sm"/>
            <a:tailEnd type="none" len="sm" w="sm"/>
          </a:ln>
        </p:spPr>
      </p:sp>
      <p:sp>
        <p:nvSpPr>
          <p:cNvPr name="AutoShape 25" id="25"/>
          <p:cNvSpPr/>
          <p:nvPr/>
        </p:nvSpPr>
        <p:spPr>
          <a:xfrm>
            <a:off x="4518144" y="4502810"/>
            <a:ext cx="614724" cy="0"/>
          </a:xfrm>
          <a:prstGeom prst="line">
            <a:avLst/>
          </a:prstGeom>
          <a:ln cap="flat" w="38100">
            <a:solidFill>
              <a:srgbClr val="FFFFFF"/>
            </a:solidFill>
            <a:prstDash val="solid"/>
            <a:headEnd type="none" len="sm" w="sm"/>
            <a:tailEnd type="none" len="sm" w="sm"/>
          </a:ln>
        </p:spPr>
      </p:sp>
      <p:sp>
        <p:nvSpPr>
          <p:cNvPr name="AutoShape 26" id="26"/>
          <p:cNvSpPr/>
          <p:nvPr/>
        </p:nvSpPr>
        <p:spPr>
          <a:xfrm>
            <a:off x="4518144" y="6038010"/>
            <a:ext cx="614724" cy="0"/>
          </a:xfrm>
          <a:prstGeom prst="line">
            <a:avLst/>
          </a:prstGeom>
          <a:ln cap="flat" w="38100">
            <a:solidFill>
              <a:srgbClr val="FFFFFF"/>
            </a:solidFill>
            <a:prstDash val="solid"/>
            <a:headEnd type="none" len="sm" w="sm"/>
            <a:tailEnd type="none" len="sm" w="sm"/>
          </a:ln>
        </p:spPr>
      </p:sp>
      <p:sp>
        <p:nvSpPr>
          <p:cNvPr name="AutoShape 27" id="27"/>
          <p:cNvSpPr/>
          <p:nvPr/>
        </p:nvSpPr>
        <p:spPr>
          <a:xfrm>
            <a:off x="4518144" y="7497016"/>
            <a:ext cx="614724" cy="0"/>
          </a:xfrm>
          <a:prstGeom prst="line">
            <a:avLst/>
          </a:prstGeom>
          <a:ln cap="flat" w="38100">
            <a:solidFill>
              <a:srgbClr val="FFFFFF"/>
            </a:solidFill>
            <a:prstDash val="solid"/>
            <a:headEnd type="none" len="sm" w="sm"/>
            <a:tailEnd type="none" len="sm" w="sm"/>
          </a:ln>
        </p:spPr>
      </p:sp>
      <p:sp>
        <p:nvSpPr>
          <p:cNvPr name="AutoShape 28" id="28"/>
          <p:cNvSpPr/>
          <p:nvPr/>
        </p:nvSpPr>
        <p:spPr>
          <a:xfrm flipV="true">
            <a:off x="5133087" y="6033250"/>
            <a:ext cx="830615" cy="9519"/>
          </a:xfrm>
          <a:prstGeom prst="line">
            <a:avLst/>
          </a:prstGeom>
          <a:ln cap="flat" w="38100">
            <a:solidFill>
              <a:srgbClr val="FFFFFF"/>
            </a:solidFill>
            <a:prstDash val="solid"/>
            <a:headEnd type="none" len="sm" w="sm"/>
            <a:tailEnd type="triangle" len="med" w="lg"/>
          </a:ln>
        </p:spPr>
      </p:sp>
      <p:grpSp>
        <p:nvGrpSpPr>
          <p:cNvPr name="Group 29" id="29"/>
          <p:cNvGrpSpPr/>
          <p:nvPr/>
        </p:nvGrpSpPr>
        <p:grpSpPr>
          <a:xfrm rot="0">
            <a:off x="5713894" y="5516847"/>
            <a:ext cx="1924741" cy="1310749"/>
            <a:chOff x="0" y="0"/>
            <a:chExt cx="506928" cy="345218"/>
          </a:xfrm>
        </p:grpSpPr>
        <p:sp>
          <p:nvSpPr>
            <p:cNvPr name="Freeform 30" id="30"/>
            <p:cNvSpPr/>
            <p:nvPr/>
          </p:nvSpPr>
          <p:spPr>
            <a:xfrm flipH="false" flipV="false" rot="0">
              <a:off x="0" y="0"/>
              <a:ext cx="506928" cy="345218"/>
            </a:xfrm>
            <a:custGeom>
              <a:avLst/>
              <a:gdLst/>
              <a:ahLst/>
              <a:cxnLst/>
              <a:rect r="r" b="b" t="t" l="l"/>
              <a:pathLst>
                <a:path h="345218" w="506928">
                  <a:moveTo>
                    <a:pt x="0" y="0"/>
                  </a:moveTo>
                  <a:lnTo>
                    <a:pt x="506928" y="0"/>
                  </a:lnTo>
                  <a:lnTo>
                    <a:pt x="506928" y="345218"/>
                  </a:lnTo>
                  <a:lnTo>
                    <a:pt x="0" y="345218"/>
                  </a:lnTo>
                  <a:close/>
                </a:path>
              </a:pathLst>
            </a:custGeom>
            <a:solidFill>
              <a:srgbClr val="E14761"/>
            </a:solidFill>
          </p:spPr>
        </p:sp>
        <p:sp>
          <p:nvSpPr>
            <p:cNvPr name="TextBox 31" id="31"/>
            <p:cNvSpPr txBox="true"/>
            <p:nvPr/>
          </p:nvSpPr>
          <p:spPr>
            <a:xfrm>
              <a:off x="0" y="-66675"/>
              <a:ext cx="506928" cy="411893"/>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Horizontal Image</a:t>
              </a:r>
            </a:p>
            <a:p>
              <a:pPr algn="ctr">
                <a:lnSpc>
                  <a:spcPts val="2916"/>
                </a:lnSpc>
              </a:pPr>
              <a:r>
                <a:rPr lang="en-US" sz="2083">
                  <a:solidFill>
                    <a:srgbClr val="FFFFFF"/>
                  </a:solidFill>
                  <a:latin typeface="Poppins"/>
                </a:rPr>
                <a:t>(3mxn)</a:t>
              </a:r>
            </a:p>
          </p:txBody>
        </p:sp>
      </p:grpSp>
      <p:sp>
        <p:nvSpPr>
          <p:cNvPr name="AutoShape 32" id="32"/>
          <p:cNvSpPr/>
          <p:nvPr/>
        </p:nvSpPr>
        <p:spPr>
          <a:xfrm flipH="true">
            <a:off x="6657214" y="4778041"/>
            <a:ext cx="0" cy="748325"/>
          </a:xfrm>
          <a:prstGeom prst="line">
            <a:avLst/>
          </a:prstGeom>
          <a:ln cap="flat" w="38100">
            <a:solidFill>
              <a:srgbClr val="FFFFFF"/>
            </a:solidFill>
            <a:prstDash val="solid"/>
            <a:headEnd type="none" len="sm" w="sm"/>
            <a:tailEnd type="triangle" len="med" w="lg"/>
          </a:ln>
        </p:spPr>
      </p:sp>
      <p:grpSp>
        <p:nvGrpSpPr>
          <p:cNvPr name="Group 33" id="33"/>
          <p:cNvGrpSpPr/>
          <p:nvPr/>
        </p:nvGrpSpPr>
        <p:grpSpPr>
          <a:xfrm rot="0">
            <a:off x="5730567" y="3467291"/>
            <a:ext cx="1908068" cy="1310749"/>
            <a:chOff x="0" y="0"/>
            <a:chExt cx="502536" cy="345218"/>
          </a:xfrm>
        </p:grpSpPr>
        <p:sp>
          <p:nvSpPr>
            <p:cNvPr name="Freeform 34" id="34"/>
            <p:cNvSpPr/>
            <p:nvPr/>
          </p:nvSpPr>
          <p:spPr>
            <a:xfrm flipH="false" flipV="false" rot="0">
              <a:off x="0" y="0"/>
              <a:ext cx="502536" cy="345218"/>
            </a:xfrm>
            <a:custGeom>
              <a:avLst/>
              <a:gdLst/>
              <a:ahLst/>
              <a:cxnLst/>
              <a:rect r="r" b="b" t="t" l="l"/>
              <a:pathLst>
                <a:path h="345218" w="502536">
                  <a:moveTo>
                    <a:pt x="0" y="0"/>
                  </a:moveTo>
                  <a:lnTo>
                    <a:pt x="502536" y="0"/>
                  </a:lnTo>
                  <a:lnTo>
                    <a:pt x="502536" y="345218"/>
                  </a:lnTo>
                  <a:lnTo>
                    <a:pt x="0" y="345218"/>
                  </a:lnTo>
                  <a:close/>
                </a:path>
              </a:pathLst>
            </a:custGeom>
            <a:solidFill>
              <a:srgbClr val="E14761"/>
            </a:solidFill>
          </p:spPr>
        </p:sp>
        <p:sp>
          <p:nvSpPr>
            <p:cNvPr name="TextBox 35" id="35"/>
            <p:cNvSpPr txBox="true"/>
            <p:nvPr/>
          </p:nvSpPr>
          <p:spPr>
            <a:xfrm>
              <a:off x="0" y="-66675"/>
              <a:ext cx="502536" cy="411893"/>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Chirikov chaotic map</a:t>
              </a:r>
            </a:p>
            <a:p>
              <a:pPr algn="ctr">
                <a:lnSpc>
                  <a:spcPts val="2916"/>
                </a:lnSpc>
              </a:pPr>
              <a:r>
                <a:rPr lang="en-US" sz="2083">
                  <a:solidFill>
                    <a:srgbClr val="FFFFFF"/>
                  </a:solidFill>
                  <a:latin typeface="Poppins"/>
                </a:rPr>
                <a:t>X(3m,1) Y(n,1)</a:t>
              </a:r>
            </a:p>
          </p:txBody>
        </p:sp>
      </p:grpSp>
      <p:grpSp>
        <p:nvGrpSpPr>
          <p:cNvPr name="Group 36" id="36"/>
          <p:cNvGrpSpPr/>
          <p:nvPr/>
        </p:nvGrpSpPr>
        <p:grpSpPr>
          <a:xfrm rot="0">
            <a:off x="8200610" y="3467291"/>
            <a:ext cx="1908068" cy="1310749"/>
            <a:chOff x="0" y="0"/>
            <a:chExt cx="502536" cy="345218"/>
          </a:xfrm>
        </p:grpSpPr>
        <p:sp>
          <p:nvSpPr>
            <p:cNvPr name="Freeform 37" id="37"/>
            <p:cNvSpPr/>
            <p:nvPr/>
          </p:nvSpPr>
          <p:spPr>
            <a:xfrm flipH="false" flipV="false" rot="0">
              <a:off x="0" y="0"/>
              <a:ext cx="502536" cy="345218"/>
            </a:xfrm>
            <a:custGeom>
              <a:avLst/>
              <a:gdLst/>
              <a:ahLst/>
              <a:cxnLst/>
              <a:rect r="r" b="b" t="t" l="l"/>
              <a:pathLst>
                <a:path h="345218" w="502536">
                  <a:moveTo>
                    <a:pt x="0" y="0"/>
                  </a:moveTo>
                  <a:lnTo>
                    <a:pt x="502536" y="0"/>
                  </a:lnTo>
                  <a:lnTo>
                    <a:pt x="502536" y="345218"/>
                  </a:lnTo>
                  <a:lnTo>
                    <a:pt x="0" y="345218"/>
                  </a:lnTo>
                  <a:close/>
                </a:path>
              </a:pathLst>
            </a:custGeom>
            <a:solidFill>
              <a:srgbClr val="E14761"/>
            </a:solidFill>
          </p:spPr>
        </p:sp>
        <p:sp>
          <p:nvSpPr>
            <p:cNvPr name="TextBox 38" id="38"/>
            <p:cNvSpPr txBox="true"/>
            <p:nvPr/>
          </p:nvSpPr>
          <p:spPr>
            <a:xfrm>
              <a:off x="0" y="-66675"/>
              <a:ext cx="502536" cy="411893"/>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Chirikov chaotic map</a:t>
              </a:r>
            </a:p>
            <a:p>
              <a:pPr algn="ctr">
                <a:lnSpc>
                  <a:spcPts val="2916"/>
                </a:lnSpc>
              </a:pPr>
              <a:r>
                <a:rPr lang="en-US" sz="2083">
                  <a:solidFill>
                    <a:srgbClr val="FFFFFF"/>
                  </a:solidFill>
                  <a:latin typeface="Poppins"/>
                </a:rPr>
                <a:t>X(m,1) Y(3n,1)</a:t>
              </a:r>
            </a:p>
          </p:txBody>
        </p:sp>
      </p:grpSp>
      <p:sp>
        <p:nvSpPr>
          <p:cNvPr name="AutoShape 39" id="39"/>
          <p:cNvSpPr/>
          <p:nvPr/>
        </p:nvSpPr>
        <p:spPr>
          <a:xfrm flipH="true">
            <a:off x="9135594" y="4778041"/>
            <a:ext cx="0" cy="748325"/>
          </a:xfrm>
          <a:prstGeom prst="line">
            <a:avLst/>
          </a:prstGeom>
          <a:ln cap="flat" w="38100">
            <a:solidFill>
              <a:srgbClr val="FFFFFF"/>
            </a:solidFill>
            <a:prstDash val="solid"/>
            <a:headEnd type="none" len="sm" w="sm"/>
            <a:tailEnd type="triangle" len="med" w="lg"/>
          </a:ln>
        </p:spPr>
      </p:sp>
      <p:grpSp>
        <p:nvGrpSpPr>
          <p:cNvPr name="Group 40" id="40"/>
          <p:cNvGrpSpPr/>
          <p:nvPr/>
        </p:nvGrpSpPr>
        <p:grpSpPr>
          <a:xfrm rot="0">
            <a:off x="8173223" y="5516847"/>
            <a:ext cx="1924741" cy="1310749"/>
            <a:chOff x="0" y="0"/>
            <a:chExt cx="506928" cy="345218"/>
          </a:xfrm>
        </p:grpSpPr>
        <p:sp>
          <p:nvSpPr>
            <p:cNvPr name="Freeform 41" id="41"/>
            <p:cNvSpPr/>
            <p:nvPr/>
          </p:nvSpPr>
          <p:spPr>
            <a:xfrm flipH="false" flipV="false" rot="0">
              <a:off x="0" y="0"/>
              <a:ext cx="506928" cy="345218"/>
            </a:xfrm>
            <a:custGeom>
              <a:avLst/>
              <a:gdLst/>
              <a:ahLst/>
              <a:cxnLst/>
              <a:rect r="r" b="b" t="t" l="l"/>
              <a:pathLst>
                <a:path h="345218" w="506928">
                  <a:moveTo>
                    <a:pt x="0" y="0"/>
                  </a:moveTo>
                  <a:lnTo>
                    <a:pt x="506928" y="0"/>
                  </a:lnTo>
                  <a:lnTo>
                    <a:pt x="506928" y="345218"/>
                  </a:lnTo>
                  <a:lnTo>
                    <a:pt x="0" y="345218"/>
                  </a:lnTo>
                  <a:close/>
                </a:path>
              </a:pathLst>
            </a:custGeom>
            <a:solidFill>
              <a:srgbClr val="E14761"/>
            </a:solidFill>
          </p:spPr>
        </p:sp>
        <p:sp>
          <p:nvSpPr>
            <p:cNvPr name="TextBox 42" id="42"/>
            <p:cNvSpPr txBox="true"/>
            <p:nvPr/>
          </p:nvSpPr>
          <p:spPr>
            <a:xfrm>
              <a:off x="0" y="-66675"/>
              <a:ext cx="506928" cy="411893"/>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Vertical</a:t>
              </a:r>
            </a:p>
            <a:p>
              <a:pPr algn="ctr">
                <a:lnSpc>
                  <a:spcPts val="2916"/>
                </a:lnSpc>
              </a:pPr>
              <a:r>
                <a:rPr lang="en-US" sz="2083">
                  <a:solidFill>
                    <a:srgbClr val="FFFFFF"/>
                  </a:solidFill>
                  <a:latin typeface="Poppins"/>
                </a:rPr>
                <a:t>Image</a:t>
              </a:r>
            </a:p>
            <a:p>
              <a:pPr algn="ctr">
                <a:lnSpc>
                  <a:spcPts val="2916"/>
                </a:lnSpc>
              </a:pPr>
              <a:r>
                <a:rPr lang="en-US" sz="2083">
                  <a:solidFill>
                    <a:srgbClr val="FFFFFF"/>
                  </a:solidFill>
                  <a:latin typeface="Poppins"/>
                </a:rPr>
                <a:t>(mx3n)</a:t>
              </a:r>
            </a:p>
          </p:txBody>
        </p:sp>
      </p:grpSp>
      <p:sp>
        <p:nvSpPr>
          <p:cNvPr name="AutoShape 43" id="43"/>
          <p:cNvSpPr/>
          <p:nvPr/>
        </p:nvSpPr>
        <p:spPr>
          <a:xfrm>
            <a:off x="7657685" y="6057916"/>
            <a:ext cx="515539" cy="0"/>
          </a:xfrm>
          <a:prstGeom prst="line">
            <a:avLst/>
          </a:prstGeom>
          <a:ln cap="flat" w="38100">
            <a:solidFill>
              <a:srgbClr val="FFFFFF"/>
            </a:solidFill>
            <a:prstDash val="solid"/>
            <a:headEnd type="none" len="sm" w="sm"/>
            <a:tailEnd type="triangle" len="med" w="lg"/>
          </a:ln>
        </p:spPr>
      </p:sp>
      <p:sp>
        <p:nvSpPr>
          <p:cNvPr name="AutoShape 44" id="44"/>
          <p:cNvSpPr/>
          <p:nvPr/>
        </p:nvSpPr>
        <p:spPr>
          <a:xfrm>
            <a:off x="10108678" y="6076110"/>
            <a:ext cx="515539" cy="0"/>
          </a:xfrm>
          <a:prstGeom prst="line">
            <a:avLst/>
          </a:prstGeom>
          <a:ln cap="flat" w="38100">
            <a:solidFill>
              <a:srgbClr val="FFFFFF"/>
            </a:solidFill>
            <a:prstDash val="solid"/>
            <a:headEnd type="none" len="sm" w="sm"/>
            <a:tailEnd type="triangle" len="med" w="lg"/>
          </a:ln>
        </p:spPr>
      </p:sp>
      <p:sp>
        <p:nvSpPr>
          <p:cNvPr name="AutoShape 45" id="45"/>
          <p:cNvSpPr/>
          <p:nvPr/>
        </p:nvSpPr>
        <p:spPr>
          <a:xfrm>
            <a:off x="10492139" y="4483758"/>
            <a:ext cx="359" cy="3013256"/>
          </a:xfrm>
          <a:prstGeom prst="line">
            <a:avLst/>
          </a:prstGeom>
          <a:ln cap="flat" w="38100">
            <a:solidFill>
              <a:srgbClr val="FFFFFF"/>
            </a:solidFill>
            <a:prstDash val="solid"/>
            <a:headEnd type="none" len="sm" w="sm"/>
            <a:tailEnd type="none" len="sm" w="sm"/>
          </a:ln>
        </p:spPr>
      </p:sp>
      <p:sp>
        <p:nvSpPr>
          <p:cNvPr name="AutoShape 46" id="46"/>
          <p:cNvSpPr/>
          <p:nvPr/>
        </p:nvSpPr>
        <p:spPr>
          <a:xfrm>
            <a:off x="10471642" y="4502810"/>
            <a:ext cx="1057483" cy="0"/>
          </a:xfrm>
          <a:prstGeom prst="line">
            <a:avLst/>
          </a:prstGeom>
          <a:ln cap="flat" w="38100">
            <a:solidFill>
              <a:srgbClr val="FFFFFF"/>
            </a:solidFill>
            <a:prstDash val="solid"/>
            <a:headEnd type="none" len="sm" w="sm"/>
            <a:tailEnd type="triangle" len="med" w="lg"/>
          </a:ln>
        </p:spPr>
      </p:sp>
      <p:sp>
        <p:nvSpPr>
          <p:cNvPr name="AutoShape 47" id="47"/>
          <p:cNvSpPr/>
          <p:nvPr/>
        </p:nvSpPr>
        <p:spPr>
          <a:xfrm>
            <a:off x="10473089" y="7497016"/>
            <a:ext cx="1056036" cy="0"/>
          </a:xfrm>
          <a:prstGeom prst="line">
            <a:avLst/>
          </a:prstGeom>
          <a:ln cap="flat" w="38100">
            <a:solidFill>
              <a:srgbClr val="FFFFFF"/>
            </a:solidFill>
            <a:prstDash val="solid"/>
            <a:headEnd type="none" len="sm" w="sm"/>
            <a:tailEnd type="triangle" len="med" w="lg"/>
          </a:ln>
        </p:spPr>
      </p:sp>
      <p:grpSp>
        <p:nvGrpSpPr>
          <p:cNvPr name="Group 48" id="48"/>
          <p:cNvGrpSpPr/>
          <p:nvPr/>
        </p:nvGrpSpPr>
        <p:grpSpPr>
          <a:xfrm rot="0">
            <a:off x="11258926" y="4190336"/>
            <a:ext cx="540398" cy="586849"/>
            <a:chOff x="0" y="0"/>
            <a:chExt cx="142327" cy="154561"/>
          </a:xfrm>
        </p:grpSpPr>
        <p:sp>
          <p:nvSpPr>
            <p:cNvPr name="Freeform 49" id="49"/>
            <p:cNvSpPr/>
            <p:nvPr/>
          </p:nvSpPr>
          <p:spPr>
            <a:xfrm flipH="false" flipV="false" rot="0">
              <a:off x="0" y="0"/>
              <a:ext cx="142327" cy="154561"/>
            </a:xfrm>
            <a:custGeom>
              <a:avLst/>
              <a:gdLst/>
              <a:ahLst/>
              <a:cxnLst/>
              <a:rect r="r" b="b" t="t" l="l"/>
              <a:pathLst>
                <a:path h="154561" w="142327">
                  <a:moveTo>
                    <a:pt x="0" y="0"/>
                  </a:moveTo>
                  <a:lnTo>
                    <a:pt x="142327" y="0"/>
                  </a:lnTo>
                  <a:lnTo>
                    <a:pt x="142327" y="154561"/>
                  </a:lnTo>
                  <a:lnTo>
                    <a:pt x="0" y="154561"/>
                  </a:lnTo>
                  <a:close/>
                </a:path>
              </a:pathLst>
            </a:custGeom>
            <a:solidFill>
              <a:srgbClr val="FF3131"/>
            </a:solidFill>
          </p:spPr>
        </p:sp>
        <p:sp>
          <p:nvSpPr>
            <p:cNvPr name="TextBox 50" id="50"/>
            <p:cNvSpPr txBox="true"/>
            <p:nvPr/>
          </p:nvSpPr>
          <p:spPr>
            <a:xfrm>
              <a:off x="0" y="-66675"/>
              <a:ext cx="142327" cy="221236"/>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I1</a:t>
              </a:r>
            </a:p>
          </p:txBody>
        </p:sp>
      </p:grpSp>
      <p:grpSp>
        <p:nvGrpSpPr>
          <p:cNvPr name="Group 51" id="51"/>
          <p:cNvGrpSpPr/>
          <p:nvPr/>
        </p:nvGrpSpPr>
        <p:grpSpPr>
          <a:xfrm rot="0">
            <a:off x="11258926" y="5725535"/>
            <a:ext cx="540398" cy="586849"/>
            <a:chOff x="0" y="0"/>
            <a:chExt cx="142327" cy="154561"/>
          </a:xfrm>
        </p:grpSpPr>
        <p:sp>
          <p:nvSpPr>
            <p:cNvPr name="Freeform 52" id="52"/>
            <p:cNvSpPr/>
            <p:nvPr/>
          </p:nvSpPr>
          <p:spPr>
            <a:xfrm flipH="false" flipV="false" rot="0">
              <a:off x="0" y="0"/>
              <a:ext cx="142327" cy="154561"/>
            </a:xfrm>
            <a:custGeom>
              <a:avLst/>
              <a:gdLst/>
              <a:ahLst/>
              <a:cxnLst/>
              <a:rect r="r" b="b" t="t" l="l"/>
              <a:pathLst>
                <a:path h="154561" w="142327">
                  <a:moveTo>
                    <a:pt x="0" y="0"/>
                  </a:moveTo>
                  <a:lnTo>
                    <a:pt x="142327" y="0"/>
                  </a:lnTo>
                  <a:lnTo>
                    <a:pt x="142327" y="154561"/>
                  </a:lnTo>
                  <a:lnTo>
                    <a:pt x="0" y="154561"/>
                  </a:lnTo>
                  <a:close/>
                </a:path>
              </a:pathLst>
            </a:custGeom>
            <a:solidFill>
              <a:srgbClr val="00BF63"/>
            </a:solidFill>
          </p:spPr>
        </p:sp>
        <p:sp>
          <p:nvSpPr>
            <p:cNvPr name="TextBox 53" id="53"/>
            <p:cNvSpPr txBox="true"/>
            <p:nvPr/>
          </p:nvSpPr>
          <p:spPr>
            <a:xfrm>
              <a:off x="0" y="-66675"/>
              <a:ext cx="142327" cy="221236"/>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I2</a:t>
              </a:r>
            </a:p>
          </p:txBody>
        </p:sp>
      </p:grpSp>
      <p:grpSp>
        <p:nvGrpSpPr>
          <p:cNvPr name="Group 54" id="54"/>
          <p:cNvGrpSpPr/>
          <p:nvPr/>
        </p:nvGrpSpPr>
        <p:grpSpPr>
          <a:xfrm rot="0">
            <a:off x="11258926" y="7203592"/>
            <a:ext cx="540398" cy="586849"/>
            <a:chOff x="0" y="0"/>
            <a:chExt cx="142327" cy="154561"/>
          </a:xfrm>
        </p:grpSpPr>
        <p:sp>
          <p:nvSpPr>
            <p:cNvPr name="Freeform 55" id="55"/>
            <p:cNvSpPr/>
            <p:nvPr/>
          </p:nvSpPr>
          <p:spPr>
            <a:xfrm flipH="false" flipV="false" rot="0">
              <a:off x="0" y="0"/>
              <a:ext cx="142327" cy="154561"/>
            </a:xfrm>
            <a:custGeom>
              <a:avLst/>
              <a:gdLst/>
              <a:ahLst/>
              <a:cxnLst/>
              <a:rect r="r" b="b" t="t" l="l"/>
              <a:pathLst>
                <a:path h="154561" w="142327">
                  <a:moveTo>
                    <a:pt x="0" y="0"/>
                  </a:moveTo>
                  <a:lnTo>
                    <a:pt x="142327" y="0"/>
                  </a:lnTo>
                  <a:lnTo>
                    <a:pt x="142327" y="154561"/>
                  </a:lnTo>
                  <a:lnTo>
                    <a:pt x="0" y="154561"/>
                  </a:lnTo>
                  <a:close/>
                </a:path>
              </a:pathLst>
            </a:custGeom>
            <a:solidFill>
              <a:srgbClr val="004AAD"/>
            </a:solidFill>
          </p:spPr>
        </p:sp>
        <p:sp>
          <p:nvSpPr>
            <p:cNvPr name="TextBox 56" id="56"/>
            <p:cNvSpPr txBox="true"/>
            <p:nvPr/>
          </p:nvSpPr>
          <p:spPr>
            <a:xfrm>
              <a:off x="0" y="-66675"/>
              <a:ext cx="142327" cy="221236"/>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I1</a:t>
              </a:r>
            </a:p>
          </p:txBody>
        </p:sp>
      </p:grpSp>
      <p:sp>
        <p:nvSpPr>
          <p:cNvPr name="AutoShape 57" id="57"/>
          <p:cNvSpPr/>
          <p:nvPr/>
        </p:nvSpPr>
        <p:spPr>
          <a:xfrm>
            <a:off x="10624216" y="6076110"/>
            <a:ext cx="614724" cy="0"/>
          </a:xfrm>
          <a:prstGeom prst="line">
            <a:avLst/>
          </a:prstGeom>
          <a:ln cap="flat" w="38100">
            <a:solidFill>
              <a:srgbClr val="FFFFFF"/>
            </a:solidFill>
            <a:prstDash val="solid"/>
            <a:headEnd type="none" len="sm" w="sm"/>
            <a:tailEnd type="none" len="sm" w="sm"/>
          </a:ln>
        </p:spPr>
      </p:sp>
      <p:sp>
        <p:nvSpPr>
          <p:cNvPr name="AutoShape 58" id="58"/>
          <p:cNvSpPr/>
          <p:nvPr/>
        </p:nvSpPr>
        <p:spPr>
          <a:xfrm>
            <a:off x="11799324" y="4521860"/>
            <a:ext cx="587743" cy="0"/>
          </a:xfrm>
          <a:prstGeom prst="line">
            <a:avLst/>
          </a:prstGeom>
          <a:ln cap="flat" w="38100">
            <a:solidFill>
              <a:srgbClr val="FFFFFF"/>
            </a:solidFill>
            <a:prstDash val="solid"/>
            <a:headEnd type="none" len="sm" w="sm"/>
            <a:tailEnd type="triangle" len="med" w="lg"/>
          </a:ln>
        </p:spPr>
      </p:sp>
      <p:sp>
        <p:nvSpPr>
          <p:cNvPr name="AutoShape 59" id="59"/>
          <p:cNvSpPr/>
          <p:nvPr/>
        </p:nvSpPr>
        <p:spPr>
          <a:xfrm>
            <a:off x="11799324" y="6076966"/>
            <a:ext cx="587743" cy="0"/>
          </a:xfrm>
          <a:prstGeom prst="line">
            <a:avLst/>
          </a:prstGeom>
          <a:ln cap="flat" w="38100">
            <a:solidFill>
              <a:srgbClr val="FFFFFF"/>
            </a:solidFill>
            <a:prstDash val="solid"/>
            <a:headEnd type="none" len="sm" w="sm"/>
            <a:tailEnd type="triangle" len="med" w="lg"/>
          </a:ln>
        </p:spPr>
      </p:sp>
      <p:sp>
        <p:nvSpPr>
          <p:cNvPr name="AutoShape 60" id="60"/>
          <p:cNvSpPr/>
          <p:nvPr/>
        </p:nvSpPr>
        <p:spPr>
          <a:xfrm>
            <a:off x="11799324" y="7508929"/>
            <a:ext cx="587743" cy="0"/>
          </a:xfrm>
          <a:prstGeom prst="line">
            <a:avLst/>
          </a:prstGeom>
          <a:ln cap="flat" w="38100">
            <a:solidFill>
              <a:srgbClr val="FFFFFF"/>
            </a:solidFill>
            <a:prstDash val="solid"/>
            <a:headEnd type="none" len="sm" w="sm"/>
            <a:tailEnd type="triangle" len="med" w="lg"/>
          </a:ln>
        </p:spPr>
      </p:sp>
      <p:grpSp>
        <p:nvGrpSpPr>
          <p:cNvPr name="Group 61" id="61"/>
          <p:cNvGrpSpPr/>
          <p:nvPr/>
        </p:nvGrpSpPr>
        <p:grpSpPr>
          <a:xfrm rot="0">
            <a:off x="12387066" y="4147182"/>
            <a:ext cx="1104108" cy="586849"/>
            <a:chOff x="0" y="0"/>
            <a:chExt cx="290794" cy="154561"/>
          </a:xfrm>
        </p:grpSpPr>
        <p:sp>
          <p:nvSpPr>
            <p:cNvPr name="Freeform 62" id="62"/>
            <p:cNvSpPr/>
            <p:nvPr/>
          </p:nvSpPr>
          <p:spPr>
            <a:xfrm flipH="false" flipV="false" rot="0">
              <a:off x="0" y="0"/>
              <a:ext cx="290794" cy="154561"/>
            </a:xfrm>
            <a:custGeom>
              <a:avLst/>
              <a:gdLst/>
              <a:ahLst/>
              <a:cxnLst/>
              <a:rect r="r" b="b" t="t" l="l"/>
              <a:pathLst>
                <a:path h="154561" w="290794">
                  <a:moveTo>
                    <a:pt x="0" y="0"/>
                  </a:moveTo>
                  <a:lnTo>
                    <a:pt x="290794" y="0"/>
                  </a:lnTo>
                  <a:lnTo>
                    <a:pt x="290794" y="154561"/>
                  </a:lnTo>
                  <a:lnTo>
                    <a:pt x="0" y="154561"/>
                  </a:lnTo>
                  <a:close/>
                </a:path>
              </a:pathLst>
            </a:custGeom>
            <a:solidFill>
              <a:srgbClr val="E14761"/>
            </a:solidFill>
          </p:spPr>
        </p:sp>
        <p:sp>
          <p:nvSpPr>
            <p:cNvPr name="TextBox 63" id="63"/>
            <p:cNvSpPr txBox="true"/>
            <p:nvPr/>
          </p:nvSpPr>
          <p:spPr>
            <a:xfrm>
              <a:off x="0" y="-66675"/>
              <a:ext cx="290794" cy="221236"/>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DCT-II</a:t>
              </a:r>
            </a:p>
          </p:txBody>
        </p:sp>
      </p:grpSp>
      <p:grpSp>
        <p:nvGrpSpPr>
          <p:cNvPr name="Group 64" id="64"/>
          <p:cNvGrpSpPr/>
          <p:nvPr/>
        </p:nvGrpSpPr>
        <p:grpSpPr>
          <a:xfrm rot="0">
            <a:off x="14009830" y="4137025"/>
            <a:ext cx="721838" cy="597007"/>
            <a:chOff x="0" y="0"/>
            <a:chExt cx="190114" cy="157236"/>
          </a:xfrm>
        </p:grpSpPr>
        <p:sp>
          <p:nvSpPr>
            <p:cNvPr name="Freeform 65" id="65"/>
            <p:cNvSpPr/>
            <p:nvPr/>
          </p:nvSpPr>
          <p:spPr>
            <a:xfrm flipH="false" flipV="false" rot="0">
              <a:off x="0" y="0"/>
              <a:ext cx="190114" cy="157236"/>
            </a:xfrm>
            <a:custGeom>
              <a:avLst/>
              <a:gdLst/>
              <a:ahLst/>
              <a:cxnLst/>
              <a:rect r="r" b="b" t="t" l="l"/>
              <a:pathLst>
                <a:path h="157236" w="190114">
                  <a:moveTo>
                    <a:pt x="0" y="0"/>
                  </a:moveTo>
                  <a:lnTo>
                    <a:pt x="190114" y="0"/>
                  </a:lnTo>
                  <a:lnTo>
                    <a:pt x="190114" y="157236"/>
                  </a:lnTo>
                  <a:lnTo>
                    <a:pt x="0" y="157236"/>
                  </a:lnTo>
                  <a:close/>
                </a:path>
              </a:pathLst>
            </a:custGeom>
            <a:solidFill>
              <a:srgbClr val="E14761"/>
            </a:solidFill>
          </p:spPr>
        </p:sp>
        <p:sp>
          <p:nvSpPr>
            <p:cNvPr name="TextBox 66" id="66"/>
            <p:cNvSpPr txBox="true"/>
            <p:nvPr/>
          </p:nvSpPr>
          <p:spPr>
            <a:xfrm>
              <a:off x="0" y="-66675"/>
              <a:ext cx="190114" cy="223911"/>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AT</a:t>
              </a:r>
            </a:p>
          </p:txBody>
        </p:sp>
      </p:grpSp>
      <p:sp>
        <p:nvSpPr>
          <p:cNvPr name="AutoShape 67" id="67"/>
          <p:cNvSpPr/>
          <p:nvPr/>
        </p:nvSpPr>
        <p:spPr>
          <a:xfrm>
            <a:off x="13500700" y="4459657"/>
            <a:ext cx="515539" cy="0"/>
          </a:xfrm>
          <a:prstGeom prst="line">
            <a:avLst/>
          </a:prstGeom>
          <a:ln cap="flat" w="38100">
            <a:solidFill>
              <a:srgbClr val="FFFFFF"/>
            </a:solidFill>
            <a:prstDash val="solid"/>
            <a:headEnd type="none" len="sm" w="sm"/>
            <a:tailEnd type="triangle" len="med" w="lg"/>
          </a:ln>
        </p:spPr>
      </p:sp>
      <p:grpSp>
        <p:nvGrpSpPr>
          <p:cNvPr name="Group 68" id="68"/>
          <p:cNvGrpSpPr/>
          <p:nvPr/>
        </p:nvGrpSpPr>
        <p:grpSpPr>
          <a:xfrm rot="0">
            <a:off x="12396591" y="5764491"/>
            <a:ext cx="1104108" cy="586849"/>
            <a:chOff x="0" y="0"/>
            <a:chExt cx="290794" cy="154561"/>
          </a:xfrm>
        </p:grpSpPr>
        <p:sp>
          <p:nvSpPr>
            <p:cNvPr name="Freeform 69" id="69"/>
            <p:cNvSpPr/>
            <p:nvPr/>
          </p:nvSpPr>
          <p:spPr>
            <a:xfrm flipH="false" flipV="false" rot="0">
              <a:off x="0" y="0"/>
              <a:ext cx="290794" cy="154561"/>
            </a:xfrm>
            <a:custGeom>
              <a:avLst/>
              <a:gdLst/>
              <a:ahLst/>
              <a:cxnLst/>
              <a:rect r="r" b="b" t="t" l="l"/>
              <a:pathLst>
                <a:path h="154561" w="290794">
                  <a:moveTo>
                    <a:pt x="0" y="0"/>
                  </a:moveTo>
                  <a:lnTo>
                    <a:pt x="290794" y="0"/>
                  </a:lnTo>
                  <a:lnTo>
                    <a:pt x="290794" y="154561"/>
                  </a:lnTo>
                  <a:lnTo>
                    <a:pt x="0" y="154561"/>
                  </a:lnTo>
                  <a:close/>
                </a:path>
              </a:pathLst>
            </a:custGeom>
            <a:solidFill>
              <a:srgbClr val="E14761"/>
            </a:solidFill>
          </p:spPr>
        </p:sp>
        <p:sp>
          <p:nvSpPr>
            <p:cNvPr name="TextBox 70" id="70"/>
            <p:cNvSpPr txBox="true"/>
            <p:nvPr/>
          </p:nvSpPr>
          <p:spPr>
            <a:xfrm>
              <a:off x="0" y="-66675"/>
              <a:ext cx="290794" cy="221236"/>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DCT-II</a:t>
              </a:r>
            </a:p>
          </p:txBody>
        </p:sp>
      </p:grpSp>
      <p:grpSp>
        <p:nvGrpSpPr>
          <p:cNvPr name="Group 71" id="71"/>
          <p:cNvGrpSpPr/>
          <p:nvPr/>
        </p:nvGrpSpPr>
        <p:grpSpPr>
          <a:xfrm rot="0">
            <a:off x="12396591" y="7203589"/>
            <a:ext cx="1104108" cy="586849"/>
            <a:chOff x="0" y="0"/>
            <a:chExt cx="290794" cy="154561"/>
          </a:xfrm>
        </p:grpSpPr>
        <p:sp>
          <p:nvSpPr>
            <p:cNvPr name="Freeform 72" id="72"/>
            <p:cNvSpPr/>
            <p:nvPr/>
          </p:nvSpPr>
          <p:spPr>
            <a:xfrm flipH="false" flipV="false" rot="0">
              <a:off x="0" y="0"/>
              <a:ext cx="290794" cy="154561"/>
            </a:xfrm>
            <a:custGeom>
              <a:avLst/>
              <a:gdLst/>
              <a:ahLst/>
              <a:cxnLst/>
              <a:rect r="r" b="b" t="t" l="l"/>
              <a:pathLst>
                <a:path h="154561" w="290794">
                  <a:moveTo>
                    <a:pt x="0" y="0"/>
                  </a:moveTo>
                  <a:lnTo>
                    <a:pt x="290794" y="0"/>
                  </a:lnTo>
                  <a:lnTo>
                    <a:pt x="290794" y="154561"/>
                  </a:lnTo>
                  <a:lnTo>
                    <a:pt x="0" y="154561"/>
                  </a:lnTo>
                  <a:close/>
                </a:path>
              </a:pathLst>
            </a:custGeom>
            <a:solidFill>
              <a:srgbClr val="E14761"/>
            </a:solidFill>
          </p:spPr>
        </p:sp>
        <p:sp>
          <p:nvSpPr>
            <p:cNvPr name="TextBox 73" id="73"/>
            <p:cNvSpPr txBox="true"/>
            <p:nvPr/>
          </p:nvSpPr>
          <p:spPr>
            <a:xfrm>
              <a:off x="0" y="-66675"/>
              <a:ext cx="290794" cy="221236"/>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DCT-II</a:t>
              </a:r>
            </a:p>
          </p:txBody>
        </p:sp>
      </p:grpSp>
      <p:sp>
        <p:nvSpPr>
          <p:cNvPr name="AutoShape 74" id="74"/>
          <p:cNvSpPr/>
          <p:nvPr/>
        </p:nvSpPr>
        <p:spPr>
          <a:xfrm>
            <a:off x="13491175" y="6057916"/>
            <a:ext cx="515539" cy="0"/>
          </a:xfrm>
          <a:prstGeom prst="line">
            <a:avLst/>
          </a:prstGeom>
          <a:ln cap="flat" w="38100">
            <a:solidFill>
              <a:srgbClr val="FFFFFF"/>
            </a:solidFill>
            <a:prstDash val="solid"/>
            <a:headEnd type="none" len="sm" w="sm"/>
            <a:tailEnd type="triangle" len="med" w="lg"/>
          </a:ln>
        </p:spPr>
      </p:sp>
      <p:sp>
        <p:nvSpPr>
          <p:cNvPr name="AutoShape 75" id="75"/>
          <p:cNvSpPr/>
          <p:nvPr/>
        </p:nvSpPr>
        <p:spPr>
          <a:xfrm>
            <a:off x="13500700" y="7498134"/>
            <a:ext cx="515539" cy="0"/>
          </a:xfrm>
          <a:prstGeom prst="line">
            <a:avLst/>
          </a:prstGeom>
          <a:ln cap="flat" w="38100">
            <a:solidFill>
              <a:srgbClr val="FFFFFF"/>
            </a:solidFill>
            <a:prstDash val="solid"/>
            <a:headEnd type="none" len="sm" w="sm"/>
            <a:tailEnd type="triangle" len="med" w="lg"/>
          </a:ln>
        </p:spPr>
      </p:sp>
      <p:grpSp>
        <p:nvGrpSpPr>
          <p:cNvPr name="Group 76" id="76"/>
          <p:cNvGrpSpPr/>
          <p:nvPr/>
        </p:nvGrpSpPr>
        <p:grpSpPr>
          <a:xfrm rot="0">
            <a:off x="13987663" y="5715378"/>
            <a:ext cx="721838" cy="597007"/>
            <a:chOff x="0" y="0"/>
            <a:chExt cx="190114" cy="157236"/>
          </a:xfrm>
        </p:grpSpPr>
        <p:sp>
          <p:nvSpPr>
            <p:cNvPr name="Freeform 77" id="77"/>
            <p:cNvSpPr/>
            <p:nvPr/>
          </p:nvSpPr>
          <p:spPr>
            <a:xfrm flipH="false" flipV="false" rot="0">
              <a:off x="0" y="0"/>
              <a:ext cx="190114" cy="157236"/>
            </a:xfrm>
            <a:custGeom>
              <a:avLst/>
              <a:gdLst/>
              <a:ahLst/>
              <a:cxnLst/>
              <a:rect r="r" b="b" t="t" l="l"/>
              <a:pathLst>
                <a:path h="157236" w="190114">
                  <a:moveTo>
                    <a:pt x="0" y="0"/>
                  </a:moveTo>
                  <a:lnTo>
                    <a:pt x="190114" y="0"/>
                  </a:lnTo>
                  <a:lnTo>
                    <a:pt x="190114" y="157236"/>
                  </a:lnTo>
                  <a:lnTo>
                    <a:pt x="0" y="157236"/>
                  </a:lnTo>
                  <a:close/>
                </a:path>
              </a:pathLst>
            </a:custGeom>
            <a:solidFill>
              <a:srgbClr val="E14761"/>
            </a:solidFill>
          </p:spPr>
        </p:sp>
        <p:sp>
          <p:nvSpPr>
            <p:cNvPr name="TextBox 78" id="78"/>
            <p:cNvSpPr txBox="true"/>
            <p:nvPr/>
          </p:nvSpPr>
          <p:spPr>
            <a:xfrm>
              <a:off x="0" y="-66675"/>
              <a:ext cx="190114" cy="223911"/>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AT</a:t>
              </a:r>
            </a:p>
          </p:txBody>
        </p:sp>
      </p:grpSp>
      <p:grpSp>
        <p:nvGrpSpPr>
          <p:cNvPr name="Group 79" id="79"/>
          <p:cNvGrpSpPr/>
          <p:nvPr/>
        </p:nvGrpSpPr>
        <p:grpSpPr>
          <a:xfrm rot="0">
            <a:off x="13987663" y="7210426"/>
            <a:ext cx="721838" cy="597007"/>
            <a:chOff x="0" y="0"/>
            <a:chExt cx="190114" cy="157236"/>
          </a:xfrm>
        </p:grpSpPr>
        <p:sp>
          <p:nvSpPr>
            <p:cNvPr name="Freeform 80" id="80"/>
            <p:cNvSpPr/>
            <p:nvPr/>
          </p:nvSpPr>
          <p:spPr>
            <a:xfrm flipH="false" flipV="false" rot="0">
              <a:off x="0" y="0"/>
              <a:ext cx="190114" cy="157236"/>
            </a:xfrm>
            <a:custGeom>
              <a:avLst/>
              <a:gdLst/>
              <a:ahLst/>
              <a:cxnLst/>
              <a:rect r="r" b="b" t="t" l="l"/>
              <a:pathLst>
                <a:path h="157236" w="190114">
                  <a:moveTo>
                    <a:pt x="0" y="0"/>
                  </a:moveTo>
                  <a:lnTo>
                    <a:pt x="190114" y="0"/>
                  </a:lnTo>
                  <a:lnTo>
                    <a:pt x="190114" y="157236"/>
                  </a:lnTo>
                  <a:lnTo>
                    <a:pt x="0" y="157236"/>
                  </a:lnTo>
                  <a:close/>
                </a:path>
              </a:pathLst>
            </a:custGeom>
            <a:solidFill>
              <a:srgbClr val="E14761"/>
            </a:solidFill>
          </p:spPr>
        </p:sp>
        <p:sp>
          <p:nvSpPr>
            <p:cNvPr name="TextBox 81" id="81"/>
            <p:cNvSpPr txBox="true"/>
            <p:nvPr/>
          </p:nvSpPr>
          <p:spPr>
            <a:xfrm>
              <a:off x="0" y="-66675"/>
              <a:ext cx="190114" cy="223911"/>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AT</a:t>
              </a:r>
            </a:p>
          </p:txBody>
        </p:sp>
      </p:grpSp>
      <p:grpSp>
        <p:nvGrpSpPr>
          <p:cNvPr name="Group 82" id="82"/>
          <p:cNvGrpSpPr/>
          <p:nvPr/>
        </p:nvGrpSpPr>
        <p:grpSpPr>
          <a:xfrm rot="0">
            <a:off x="998171" y="5468251"/>
            <a:ext cx="1079055" cy="736928"/>
            <a:chOff x="0" y="0"/>
            <a:chExt cx="284196" cy="194088"/>
          </a:xfrm>
        </p:grpSpPr>
        <p:sp>
          <p:nvSpPr>
            <p:cNvPr name="Freeform 83" id="83"/>
            <p:cNvSpPr/>
            <p:nvPr/>
          </p:nvSpPr>
          <p:spPr>
            <a:xfrm flipH="false" flipV="false" rot="0">
              <a:off x="0" y="0"/>
              <a:ext cx="284196" cy="194088"/>
            </a:xfrm>
            <a:custGeom>
              <a:avLst/>
              <a:gdLst/>
              <a:ahLst/>
              <a:cxnLst/>
              <a:rect r="r" b="b" t="t" l="l"/>
              <a:pathLst>
                <a:path h="194088" w="284196">
                  <a:moveTo>
                    <a:pt x="0" y="0"/>
                  </a:moveTo>
                  <a:lnTo>
                    <a:pt x="284196" y="0"/>
                  </a:lnTo>
                  <a:lnTo>
                    <a:pt x="284196" y="194088"/>
                  </a:lnTo>
                  <a:lnTo>
                    <a:pt x="0" y="194088"/>
                  </a:lnTo>
                  <a:close/>
                </a:path>
              </a:pathLst>
            </a:custGeom>
            <a:solidFill>
              <a:srgbClr val="FF3131"/>
            </a:solidFill>
          </p:spPr>
        </p:sp>
        <p:sp>
          <p:nvSpPr>
            <p:cNvPr name="TextBox 84" id="84"/>
            <p:cNvSpPr txBox="true"/>
            <p:nvPr/>
          </p:nvSpPr>
          <p:spPr>
            <a:xfrm>
              <a:off x="0" y="-66675"/>
              <a:ext cx="284196" cy="260763"/>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Image</a:t>
              </a:r>
            </a:p>
          </p:txBody>
        </p:sp>
      </p:grpSp>
      <p:grpSp>
        <p:nvGrpSpPr>
          <p:cNvPr name="Group 85" id="85"/>
          <p:cNvGrpSpPr/>
          <p:nvPr/>
        </p:nvGrpSpPr>
        <p:grpSpPr>
          <a:xfrm rot="0">
            <a:off x="1150571" y="5620651"/>
            <a:ext cx="1079055" cy="736928"/>
            <a:chOff x="0" y="0"/>
            <a:chExt cx="284196" cy="194088"/>
          </a:xfrm>
        </p:grpSpPr>
        <p:sp>
          <p:nvSpPr>
            <p:cNvPr name="Freeform 86" id="86"/>
            <p:cNvSpPr/>
            <p:nvPr/>
          </p:nvSpPr>
          <p:spPr>
            <a:xfrm flipH="false" flipV="false" rot="0">
              <a:off x="0" y="0"/>
              <a:ext cx="284196" cy="194088"/>
            </a:xfrm>
            <a:custGeom>
              <a:avLst/>
              <a:gdLst/>
              <a:ahLst/>
              <a:cxnLst/>
              <a:rect r="r" b="b" t="t" l="l"/>
              <a:pathLst>
                <a:path h="194088" w="284196">
                  <a:moveTo>
                    <a:pt x="0" y="0"/>
                  </a:moveTo>
                  <a:lnTo>
                    <a:pt x="284196" y="0"/>
                  </a:lnTo>
                  <a:lnTo>
                    <a:pt x="284196" y="194088"/>
                  </a:lnTo>
                  <a:lnTo>
                    <a:pt x="0" y="194088"/>
                  </a:lnTo>
                  <a:close/>
                </a:path>
              </a:pathLst>
            </a:custGeom>
            <a:solidFill>
              <a:srgbClr val="2CDA72"/>
            </a:solidFill>
          </p:spPr>
        </p:sp>
        <p:sp>
          <p:nvSpPr>
            <p:cNvPr name="TextBox 87" id="87"/>
            <p:cNvSpPr txBox="true"/>
            <p:nvPr/>
          </p:nvSpPr>
          <p:spPr>
            <a:xfrm>
              <a:off x="0" y="-66675"/>
              <a:ext cx="284196" cy="260763"/>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Image</a:t>
              </a:r>
            </a:p>
          </p:txBody>
        </p:sp>
      </p:grpSp>
      <p:grpSp>
        <p:nvGrpSpPr>
          <p:cNvPr name="Group 88" id="88"/>
          <p:cNvGrpSpPr/>
          <p:nvPr/>
        </p:nvGrpSpPr>
        <p:grpSpPr>
          <a:xfrm rot="0">
            <a:off x="1302971" y="5773051"/>
            <a:ext cx="1079055" cy="736928"/>
            <a:chOff x="0" y="0"/>
            <a:chExt cx="284196" cy="194088"/>
          </a:xfrm>
        </p:grpSpPr>
        <p:sp>
          <p:nvSpPr>
            <p:cNvPr name="Freeform 89" id="89"/>
            <p:cNvSpPr/>
            <p:nvPr/>
          </p:nvSpPr>
          <p:spPr>
            <a:xfrm flipH="false" flipV="false" rot="0">
              <a:off x="0" y="0"/>
              <a:ext cx="284196" cy="194088"/>
            </a:xfrm>
            <a:custGeom>
              <a:avLst/>
              <a:gdLst/>
              <a:ahLst/>
              <a:cxnLst/>
              <a:rect r="r" b="b" t="t" l="l"/>
              <a:pathLst>
                <a:path h="194088" w="284196">
                  <a:moveTo>
                    <a:pt x="0" y="0"/>
                  </a:moveTo>
                  <a:lnTo>
                    <a:pt x="284196" y="0"/>
                  </a:lnTo>
                  <a:lnTo>
                    <a:pt x="284196" y="194088"/>
                  </a:lnTo>
                  <a:lnTo>
                    <a:pt x="0" y="194088"/>
                  </a:lnTo>
                  <a:close/>
                </a:path>
              </a:pathLst>
            </a:custGeom>
            <a:solidFill>
              <a:srgbClr val="004AAD"/>
            </a:solidFill>
          </p:spPr>
        </p:sp>
        <p:sp>
          <p:nvSpPr>
            <p:cNvPr name="TextBox 90" id="90"/>
            <p:cNvSpPr txBox="true"/>
            <p:nvPr/>
          </p:nvSpPr>
          <p:spPr>
            <a:xfrm>
              <a:off x="0" y="-66675"/>
              <a:ext cx="284196" cy="260763"/>
            </a:xfrm>
            <a:prstGeom prst="rect">
              <a:avLst/>
            </a:prstGeom>
          </p:spPr>
          <p:txBody>
            <a:bodyPr anchor="ctr" rtlCol="false" tIns="50800" lIns="50800" bIns="50800" rIns="50800"/>
            <a:lstStyle/>
            <a:p>
              <a:pPr algn="ctr">
                <a:lnSpc>
                  <a:spcPts val="2916"/>
                </a:lnSpc>
              </a:pPr>
              <a:r>
                <a:rPr lang="en-US" sz="2083">
                  <a:solidFill>
                    <a:srgbClr val="FFFFFF"/>
                  </a:solidFill>
                  <a:latin typeface="Poppins"/>
                </a:rPr>
                <a:t>Image</a:t>
              </a:r>
            </a:p>
          </p:txBody>
        </p:sp>
      </p:grpSp>
      <p:sp>
        <p:nvSpPr>
          <p:cNvPr name="AutoShape 91" id="91"/>
          <p:cNvSpPr/>
          <p:nvPr/>
        </p:nvSpPr>
        <p:spPr>
          <a:xfrm>
            <a:off x="14709502" y="4483760"/>
            <a:ext cx="515539" cy="0"/>
          </a:xfrm>
          <a:prstGeom prst="line">
            <a:avLst/>
          </a:prstGeom>
          <a:ln cap="flat" w="38100">
            <a:solidFill>
              <a:srgbClr val="FFFFFF"/>
            </a:solidFill>
            <a:prstDash val="solid"/>
            <a:headEnd type="none" len="sm" w="sm"/>
            <a:tailEnd type="triangle" len="med" w="lg"/>
          </a:ln>
        </p:spPr>
      </p:sp>
      <p:sp>
        <p:nvSpPr>
          <p:cNvPr name="AutoShape 92" id="92"/>
          <p:cNvSpPr/>
          <p:nvPr/>
        </p:nvSpPr>
        <p:spPr>
          <a:xfrm>
            <a:off x="14709502" y="6018960"/>
            <a:ext cx="515539" cy="0"/>
          </a:xfrm>
          <a:prstGeom prst="line">
            <a:avLst/>
          </a:prstGeom>
          <a:ln cap="flat" w="38100">
            <a:solidFill>
              <a:srgbClr val="FFFFFF"/>
            </a:solidFill>
            <a:prstDash val="solid"/>
            <a:headEnd type="none" len="sm" w="sm"/>
            <a:tailEnd type="triangle" len="med" w="lg"/>
          </a:ln>
        </p:spPr>
      </p:sp>
      <p:sp>
        <p:nvSpPr>
          <p:cNvPr name="AutoShape 93" id="93"/>
          <p:cNvSpPr/>
          <p:nvPr/>
        </p:nvSpPr>
        <p:spPr>
          <a:xfrm>
            <a:off x="14709502" y="7477964"/>
            <a:ext cx="515539" cy="0"/>
          </a:xfrm>
          <a:prstGeom prst="line">
            <a:avLst/>
          </a:prstGeom>
          <a:ln cap="flat" w="38100">
            <a:solidFill>
              <a:srgbClr val="FFFFFF"/>
            </a:solidFill>
            <a:prstDash val="solid"/>
            <a:headEnd type="none" len="sm" w="sm"/>
            <a:tailEnd type="triangle" len="med" w="lg"/>
          </a:ln>
        </p:spPr>
      </p:sp>
      <p:sp>
        <p:nvSpPr>
          <p:cNvPr name="AutoShape 94" id="94"/>
          <p:cNvSpPr/>
          <p:nvPr/>
        </p:nvSpPr>
        <p:spPr>
          <a:xfrm>
            <a:off x="15205632" y="4435530"/>
            <a:ext cx="359" cy="3013256"/>
          </a:xfrm>
          <a:prstGeom prst="line">
            <a:avLst/>
          </a:prstGeom>
          <a:ln cap="flat" w="38100">
            <a:solidFill>
              <a:srgbClr val="FFFFFF"/>
            </a:solidFill>
            <a:prstDash val="solid"/>
            <a:headEnd type="none" len="sm" w="sm"/>
            <a:tailEnd type="none" len="sm" w="sm"/>
          </a:ln>
        </p:spPr>
      </p:sp>
      <p:sp>
        <p:nvSpPr>
          <p:cNvPr name="AutoShape 95" id="95"/>
          <p:cNvSpPr/>
          <p:nvPr/>
        </p:nvSpPr>
        <p:spPr>
          <a:xfrm flipV="true">
            <a:off x="15188848" y="5989115"/>
            <a:ext cx="835104" cy="10798"/>
          </a:xfrm>
          <a:prstGeom prst="line">
            <a:avLst/>
          </a:prstGeom>
          <a:ln cap="flat" w="38100">
            <a:solidFill>
              <a:srgbClr val="FFFFFF"/>
            </a:solidFill>
            <a:prstDash val="solid"/>
            <a:headEnd type="none" len="sm" w="sm"/>
            <a:tailEnd type="triangle" len="med" w="lg"/>
          </a:ln>
        </p:spPr>
      </p:sp>
      <p:sp>
        <p:nvSpPr>
          <p:cNvPr name="Freeform 96" id="96"/>
          <p:cNvSpPr/>
          <p:nvPr/>
        </p:nvSpPr>
        <p:spPr>
          <a:xfrm flipH="false" flipV="false" rot="0">
            <a:off x="16006090" y="5147444"/>
            <a:ext cx="1623640" cy="1558112"/>
          </a:xfrm>
          <a:custGeom>
            <a:avLst/>
            <a:gdLst/>
            <a:ahLst/>
            <a:cxnLst/>
            <a:rect r="r" b="b" t="t" l="l"/>
            <a:pathLst>
              <a:path h="1558112" w="1623640">
                <a:moveTo>
                  <a:pt x="0" y="0"/>
                </a:moveTo>
                <a:lnTo>
                  <a:pt x="1623640" y="0"/>
                </a:lnTo>
                <a:lnTo>
                  <a:pt x="1623640" y="1558111"/>
                </a:lnTo>
                <a:lnTo>
                  <a:pt x="0" y="1558111"/>
                </a:lnTo>
                <a:lnTo>
                  <a:pt x="0" y="0"/>
                </a:lnTo>
                <a:close/>
              </a:path>
            </a:pathLst>
          </a:custGeom>
          <a:blipFill>
            <a:blip r:embed="rId7"/>
            <a:stretch>
              <a:fillRect l="0" t="0" r="0" b="0"/>
            </a:stretch>
          </a:blipFill>
        </p:spPr>
      </p:sp>
      <p:sp>
        <p:nvSpPr>
          <p:cNvPr name="TextBox 97" id="97"/>
          <p:cNvSpPr txBox="true"/>
          <p:nvPr/>
        </p:nvSpPr>
        <p:spPr>
          <a:xfrm rot="0">
            <a:off x="15282954" y="660072"/>
            <a:ext cx="1890833" cy="375707"/>
          </a:xfrm>
          <a:prstGeom prst="rect">
            <a:avLst/>
          </a:prstGeom>
        </p:spPr>
        <p:txBody>
          <a:bodyPr anchor="t" rtlCol="false" tIns="0" lIns="0" bIns="0" rIns="0">
            <a:spAutoFit/>
          </a:bodyPr>
          <a:lstStyle/>
          <a:p>
            <a:pPr algn="ctr">
              <a:lnSpc>
                <a:spcPts val="2916"/>
              </a:lnSpc>
              <a:spcBef>
                <a:spcPct val="0"/>
              </a:spcBef>
            </a:pPr>
            <a:r>
              <a:rPr lang="en-US" sz="2083">
                <a:solidFill>
                  <a:srgbClr val="FFFFFF"/>
                </a:solidFill>
                <a:latin typeface="Poppins"/>
              </a:rPr>
              <a:t>Page 2</a:t>
            </a:r>
          </a:p>
        </p:txBody>
      </p:sp>
      <p:sp>
        <p:nvSpPr>
          <p:cNvPr name="TextBox 98" id="98"/>
          <p:cNvSpPr txBox="true"/>
          <p:nvPr/>
        </p:nvSpPr>
        <p:spPr>
          <a:xfrm rot="0">
            <a:off x="998171" y="1346722"/>
            <a:ext cx="10920375" cy="965939"/>
          </a:xfrm>
          <a:prstGeom prst="rect">
            <a:avLst/>
          </a:prstGeom>
        </p:spPr>
        <p:txBody>
          <a:bodyPr anchor="t" rtlCol="false" tIns="0" lIns="0" bIns="0" rIns="0">
            <a:spAutoFit/>
          </a:bodyPr>
          <a:lstStyle/>
          <a:p>
            <a:pPr>
              <a:lnSpc>
                <a:spcPts val="7270"/>
              </a:lnSpc>
            </a:pPr>
            <a:r>
              <a:rPr lang="en-US" sz="5959">
                <a:solidFill>
                  <a:srgbClr val="FFFFFF"/>
                </a:solidFill>
                <a:latin typeface="Poppins Bold"/>
              </a:rPr>
              <a:t>ENCRYPTION ALGORITHM</a:t>
            </a:r>
          </a:p>
        </p:txBody>
      </p:sp>
      <p:sp>
        <p:nvSpPr>
          <p:cNvPr name="TextBox 99" id="99"/>
          <p:cNvSpPr txBox="true"/>
          <p:nvPr/>
        </p:nvSpPr>
        <p:spPr>
          <a:xfrm rot="0">
            <a:off x="4051776" y="4850265"/>
            <a:ext cx="466368" cy="297179"/>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mxn</a:t>
            </a:r>
          </a:p>
        </p:txBody>
      </p:sp>
      <p:sp>
        <p:nvSpPr>
          <p:cNvPr name="TextBox 100" id="100"/>
          <p:cNvSpPr txBox="true"/>
          <p:nvPr/>
        </p:nvSpPr>
        <p:spPr>
          <a:xfrm rot="0">
            <a:off x="4051776" y="6398109"/>
            <a:ext cx="466368" cy="297179"/>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mxn</a:t>
            </a:r>
          </a:p>
        </p:txBody>
      </p:sp>
      <p:sp>
        <p:nvSpPr>
          <p:cNvPr name="TextBox 101" id="101"/>
          <p:cNvSpPr txBox="true"/>
          <p:nvPr/>
        </p:nvSpPr>
        <p:spPr>
          <a:xfrm rot="0">
            <a:off x="4051776" y="7926904"/>
            <a:ext cx="466368" cy="297179"/>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mxn</a:t>
            </a:r>
          </a:p>
        </p:txBody>
      </p:sp>
      <p:sp>
        <p:nvSpPr>
          <p:cNvPr name="TextBox 102" id="102"/>
          <p:cNvSpPr txBox="true"/>
          <p:nvPr/>
        </p:nvSpPr>
        <p:spPr>
          <a:xfrm rot="0">
            <a:off x="11295941" y="4850265"/>
            <a:ext cx="466368" cy="297179"/>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mxn</a:t>
            </a:r>
          </a:p>
        </p:txBody>
      </p:sp>
      <p:sp>
        <p:nvSpPr>
          <p:cNvPr name="TextBox 103" id="103"/>
          <p:cNvSpPr txBox="true"/>
          <p:nvPr/>
        </p:nvSpPr>
        <p:spPr>
          <a:xfrm rot="0">
            <a:off x="11295941" y="6398109"/>
            <a:ext cx="466368" cy="297179"/>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mxn</a:t>
            </a:r>
          </a:p>
        </p:txBody>
      </p:sp>
      <p:sp>
        <p:nvSpPr>
          <p:cNvPr name="TextBox 104" id="104"/>
          <p:cNvSpPr txBox="true"/>
          <p:nvPr/>
        </p:nvSpPr>
        <p:spPr>
          <a:xfrm rot="0">
            <a:off x="11295941" y="7926904"/>
            <a:ext cx="466368" cy="297179"/>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mxn</a:t>
            </a:r>
          </a:p>
        </p:txBody>
      </p:sp>
      <p:sp>
        <p:nvSpPr>
          <p:cNvPr name="TextBox 105" id="105"/>
          <p:cNvSpPr txBox="true"/>
          <p:nvPr/>
        </p:nvSpPr>
        <p:spPr>
          <a:xfrm rot="0">
            <a:off x="1414020" y="6664719"/>
            <a:ext cx="713726" cy="297179"/>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mxnx3</a:t>
            </a:r>
          </a:p>
        </p:txBody>
      </p:sp>
      <p:sp>
        <p:nvSpPr>
          <p:cNvPr name="TextBox 106" id="106"/>
          <p:cNvSpPr txBox="true"/>
          <p:nvPr/>
        </p:nvSpPr>
        <p:spPr>
          <a:xfrm rot="0">
            <a:off x="16307402" y="6849260"/>
            <a:ext cx="1021015" cy="297179"/>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mxm/nxn</a:t>
            </a:r>
          </a:p>
        </p:txBody>
      </p:sp>
      <p:sp>
        <p:nvSpPr>
          <p:cNvPr name="TextBox 107" id="107"/>
          <p:cNvSpPr txBox="true"/>
          <p:nvPr/>
        </p:nvSpPr>
        <p:spPr>
          <a:xfrm rot="0">
            <a:off x="15953216" y="4715963"/>
            <a:ext cx="1869714" cy="297179"/>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Encrypted Image</a:t>
            </a:r>
          </a:p>
        </p:txBody>
      </p:sp>
      <p:sp>
        <p:nvSpPr>
          <p:cNvPr name="TextBox 108" id="108"/>
          <p:cNvSpPr txBox="true"/>
          <p:nvPr/>
        </p:nvSpPr>
        <p:spPr>
          <a:xfrm rot="0">
            <a:off x="5420633" y="8969317"/>
            <a:ext cx="11099332" cy="323214"/>
          </a:xfrm>
          <a:prstGeom prst="rect">
            <a:avLst/>
          </a:prstGeom>
        </p:spPr>
        <p:txBody>
          <a:bodyPr anchor="t" rtlCol="false" tIns="0" lIns="0" bIns="0" rIns="0">
            <a:spAutoFit/>
          </a:bodyPr>
          <a:lstStyle/>
          <a:p>
            <a:pPr algn="ctr">
              <a:lnSpc>
                <a:spcPts val="2660"/>
              </a:lnSpc>
            </a:pPr>
            <a:r>
              <a:rPr lang="en-US" sz="1900">
                <a:solidFill>
                  <a:srgbClr val="FFFFFF"/>
                </a:solidFill>
                <a:latin typeface="Canva Sans"/>
              </a:rPr>
              <a:t>Parameters are used in generating the chaos maps and are generated using a hashing algorithm </a:t>
            </a:r>
          </a:p>
        </p:txBody>
      </p:sp>
      <p:sp>
        <p:nvSpPr>
          <p:cNvPr name="TextBox 109" id="109"/>
          <p:cNvSpPr txBox="true"/>
          <p:nvPr/>
        </p:nvSpPr>
        <p:spPr>
          <a:xfrm rot="0">
            <a:off x="13617241" y="3337146"/>
            <a:ext cx="1507016" cy="523874"/>
          </a:xfrm>
          <a:prstGeom prst="rect">
            <a:avLst/>
          </a:prstGeom>
        </p:spPr>
        <p:txBody>
          <a:bodyPr anchor="t" rtlCol="false" tIns="0" lIns="0" bIns="0" rIns="0">
            <a:spAutoFit/>
          </a:bodyPr>
          <a:lstStyle/>
          <a:p>
            <a:pPr algn="ctr">
              <a:lnSpc>
                <a:spcPts val="2100"/>
              </a:lnSpc>
            </a:pPr>
            <a:r>
              <a:rPr lang="en-US" sz="1500">
                <a:solidFill>
                  <a:srgbClr val="FFFFFF"/>
                </a:solidFill>
                <a:latin typeface="Canva Sans"/>
              </a:rPr>
              <a:t>Arnold Transform</a:t>
            </a:r>
          </a:p>
        </p:txBody>
      </p:sp>
      <p:sp>
        <p:nvSpPr>
          <p:cNvPr name="TextBox 110" id="110"/>
          <p:cNvSpPr txBox="true"/>
          <p:nvPr/>
        </p:nvSpPr>
        <p:spPr>
          <a:xfrm rot="0">
            <a:off x="12185613" y="3203796"/>
            <a:ext cx="1507016" cy="790574"/>
          </a:xfrm>
          <a:prstGeom prst="rect">
            <a:avLst/>
          </a:prstGeom>
        </p:spPr>
        <p:txBody>
          <a:bodyPr anchor="t" rtlCol="false" tIns="0" lIns="0" bIns="0" rIns="0">
            <a:spAutoFit/>
          </a:bodyPr>
          <a:lstStyle/>
          <a:p>
            <a:pPr algn="ctr">
              <a:lnSpc>
                <a:spcPts val="2100"/>
              </a:lnSpc>
            </a:pPr>
            <a:r>
              <a:rPr lang="en-US" sz="1500">
                <a:solidFill>
                  <a:srgbClr val="FFFFFF"/>
                </a:solidFill>
                <a:latin typeface="Canva Sans"/>
              </a:rPr>
              <a:t>Discrete </a:t>
            </a:r>
          </a:p>
          <a:p>
            <a:pPr algn="ctr">
              <a:lnSpc>
                <a:spcPts val="2100"/>
              </a:lnSpc>
            </a:pPr>
            <a:r>
              <a:rPr lang="en-US" sz="1500">
                <a:solidFill>
                  <a:srgbClr val="FFFFFF"/>
                </a:solidFill>
                <a:latin typeface="Canva Sans"/>
              </a:rPr>
              <a:t>Cosine </a:t>
            </a:r>
          </a:p>
          <a:p>
            <a:pPr algn="ctr">
              <a:lnSpc>
                <a:spcPts val="2100"/>
              </a:lnSpc>
            </a:pPr>
            <a:r>
              <a:rPr lang="en-US" sz="1500">
                <a:solidFill>
                  <a:srgbClr val="FFFFFF"/>
                </a:solidFill>
                <a:latin typeface="Canva Sans"/>
              </a:rPr>
              <a:t>Transform</a:t>
            </a:r>
          </a:p>
        </p:txBody>
      </p:sp>
      <p:sp>
        <p:nvSpPr>
          <p:cNvPr name="TextBox 111" id="111"/>
          <p:cNvSpPr txBox="true"/>
          <p:nvPr/>
        </p:nvSpPr>
        <p:spPr>
          <a:xfrm rot="0">
            <a:off x="10954208" y="3172016"/>
            <a:ext cx="1149834" cy="790574"/>
          </a:xfrm>
          <a:prstGeom prst="rect">
            <a:avLst/>
          </a:prstGeom>
        </p:spPr>
        <p:txBody>
          <a:bodyPr anchor="t" rtlCol="false" tIns="0" lIns="0" bIns="0" rIns="0">
            <a:spAutoFit/>
          </a:bodyPr>
          <a:lstStyle/>
          <a:p>
            <a:pPr algn="ctr">
              <a:lnSpc>
                <a:spcPts val="2100"/>
              </a:lnSpc>
            </a:pPr>
            <a:r>
              <a:rPr lang="en-US" sz="1500">
                <a:solidFill>
                  <a:srgbClr val="FFFFFF"/>
                </a:solidFill>
                <a:latin typeface="Canva Sans"/>
              </a:rPr>
              <a:t>Images with shifted pixels</a:t>
            </a:r>
          </a:p>
        </p:txBody>
      </p:sp>
      <p:sp>
        <p:nvSpPr>
          <p:cNvPr name="TextBox 112" id="112"/>
          <p:cNvSpPr txBox="true"/>
          <p:nvPr/>
        </p:nvSpPr>
        <p:spPr>
          <a:xfrm rot="0">
            <a:off x="3422279" y="3172016"/>
            <a:ext cx="1710590" cy="790574"/>
          </a:xfrm>
          <a:prstGeom prst="rect">
            <a:avLst/>
          </a:prstGeom>
        </p:spPr>
        <p:txBody>
          <a:bodyPr anchor="t" rtlCol="false" tIns="0" lIns="0" bIns="0" rIns="0">
            <a:spAutoFit/>
          </a:bodyPr>
          <a:lstStyle/>
          <a:p>
            <a:pPr algn="ctr">
              <a:lnSpc>
                <a:spcPts val="2100"/>
              </a:lnSpc>
            </a:pPr>
            <a:r>
              <a:rPr lang="en-US" sz="1500">
                <a:solidFill>
                  <a:srgbClr val="FFFFFF"/>
                </a:solidFill>
                <a:latin typeface="Canva Sans"/>
              </a:rPr>
              <a:t>Image split into respective RGB components</a:t>
            </a:r>
          </a:p>
        </p:txBody>
      </p:sp>
      <p:sp>
        <p:nvSpPr>
          <p:cNvPr name="TextBox 113" id="113"/>
          <p:cNvSpPr txBox="true"/>
          <p:nvPr/>
        </p:nvSpPr>
        <p:spPr>
          <a:xfrm rot="0">
            <a:off x="5771649" y="7039212"/>
            <a:ext cx="1710590" cy="523874"/>
          </a:xfrm>
          <a:prstGeom prst="rect">
            <a:avLst/>
          </a:prstGeom>
        </p:spPr>
        <p:txBody>
          <a:bodyPr anchor="t" rtlCol="false" tIns="0" lIns="0" bIns="0" rIns="0">
            <a:spAutoFit/>
          </a:bodyPr>
          <a:lstStyle/>
          <a:p>
            <a:pPr algn="ctr">
              <a:lnSpc>
                <a:spcPts val="2100"/>
              </a:lnSpc>
            </a:pPr>
            <a:r>
              <a:rPr lang="en-US" sz="1500">
                <a:solidFill>
                  <a:srgbClr val="FFFFFF"/>
                </a:solidFill>
                <a:latin typeface="Canva Sans"/>
              </a:rPr>
              <a:t>column pixel shifted</a:t>
            </a:r>
          </a:p>
        </p:txBody>
      </p:sp>
      <p:sp>
        <p:nvSpPr>
          <p:cNvPr name="TextBox 114" id="114"/>
          <p:cNvSpPr txBox="true"/>
          <p:nvPr/>
        </p:nvSpPr>
        <p:spPr>
          <a:xfrm rot="0">
            <a:off x="8329964" y="7039212"/>
            <a:ext cx="1596290" cy="523874"/>
          </a:xfrm>
          <a:prstGeom prst="rect">
            <a:avLst/>
          </a:prstGeom>
        </p:spPr>
        <p:txBody>
          <a:bodyPr anchor="t" rtlCol="false" tIns="0" lIns="0" bIns="0" rIns="0">
            <a:spAutoFit/>
          </a:bodyPr>
          <a:lstStyle/>
          <a:p>
            <a:pPr algn="ctr">
              <a:lnSpc>
                <a:spcPts val="2100"/>
              </a:lnSpc>
            </a:pPr>
            <a:r>
              <a:rPr lang="en-US" sz="1500">
                <a:solidFill>
                  <a:srgbClr val="FFFFFF"/>
                </a:solidFill>
                <a:latin typeface="Canva Sans"/>
              </a:rPr>
              <a:t>row pixels shifted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sp>
        <p:nvSpPr>
          <p:cNvPr name="Freeform 2" id="2"/>
          <p:cNvSpPr/>
          <p:nvPr/>
        </p:nvSpPr>
        <p:spPr>
          <a:xfrm flipH="false" flipV="false" rot="0">
            <a:off x="-461080" y="6491652"/>
            <a:ext cx="5505900" cy="3223454"/>
          </a:xfrm>
          <a:custGeom>
            <a:avLst/>
            <a:gdLst/>
            <a:ahLst/>
            <a:cxnLst/>
            <a:rect r="r" b="b" t="t" l="l"/>
            <a:pathLst>
              <a:path h="3223454" w="5505900">
                <a:moveTo>
                  <a:pt x="0" y="0"/>
                </a:moveTo>
                <a:lnTo>
                  <a:pt x="5505900" y="0"/>
                </a:lnTo>
                <a:lnTo>
                  <a:pt x="5505900" y="3223454"/>
                </a:lnTo>
                <a:lnTo>
                  <a:pt x="0" y="3223454"/>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grpSp>
        <p:nvGrpSpPr>
          <p:cNvPr name="Group 4" id="4"/>
          <p:cNvGrpSpPr/>
          <p:nvPr/>
        </p:nvGrpSpPr>
        <p:grpSpPr>
          <a:xfrm rot="0">
            <a:off x="15294647" y="157804"/>
            <a:ext cx="2993353" cy="870896"/>
            <a:chOff x="0" y="0"/>
            <a:chExt cx="2269857" cy="660400"/>
          </a:xfrm>
        </p:grpSpPr>
        <p:sp>
          <p:nvSpPr>
            <p:cNvPr name="Freeform 5" id="5"/>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grpSp>
        <p:nvGrpSpPr>
          <p:cNvPr name="Group 6" id="6"/>
          <p:cNvGrpSpPr/>
          <p:nvPr/>
        </p:nvGrpSpPr>
        <p:grpSpPr>
          <a:xfrm rot="0">
            <a:off x="-492688" y="593252"/>
            <a:ext cx="1080030" cy="108003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8" id="8"/>
          <p:cNvSpPr/>
          <p:nvPr/>
        </p:nvSpPr>
        <p:spPr>
          <a:xfrm flipH="false" flipV="false" rot="0">
            <a:off x="1028700" y="3089717"/>
            <a:ext cx="5001553" cy="1250388"/>
          </a:xfrm>
          <a:custGeom>
            <a:avLst/>
            <a:gdLst/>
            <a:ahLst/>
            <a:cxnLst/>
            <a:rect r="r" b="b" t="t" l="l"/>
            <a:pathLst>
              <a:path h="1250388" w="5001553">
                <a:moveTo>
                  <a:pt x="0" y="0"/>
                </a:moveTo>
                <a:lnTo>
                  <a:pt x="5001553" y="0"/>
                </a:lnTo>
                <a:lnTo>
                  <a:pt x="5001553" y="1250388"/>
                </a:lnTo>
                <a:lnTo>
                  <a:pt x="0" y="1250388"/>
                </a:lnTo>
                <a:lnTo>
                  <a:pt x="0" y="0"/>
                </a:lnTo>
                <a:close/>
              </a:path>
            </a:pathLst>
          </a:custGeom>
          <a:blipFill>
            <a:blip r:embed="rId7"/>
            <a:stretch>
              <a:fillRect l="0" t="0" r="0" b="0"/>
            </a:stretch>
          </a:blipFill>
        </p:spPr>
      </p:sp>
      <p:sp>
        <p:nvSpPr>
          <p:cNvPr name="Freeform 9" id="9"/>
          <p:cNvSpPr/>
          <p:nvPr/>
        </p:nvSpPr>
        <p:spPr>
          <a:xfrm flipH="false" flipV="false" rot="0">
            <a:off x="6862569" y="3402287"/>
            <a:ext cx="9928755" cy="670039"/>
          </a:xfrm>
          <a:custGeom>
            <a:avLst/>
            <a:gdLst/>
            <a:ahLst/>
            <a:cxnLst/>
            <a:rect r="r" b="b" t="t" l="l"/>
            <a:pathLst>
              <a:path h="670039" w="9928755">
                <a:moveTo>
                  <a:pt x="0" y="0"/>
                </a:moveTo>
                <a:lnTo>
                  <a:pt x="9928755" y="0"/>
                </a:lnTo>
                <a:lnTo>
                  <a:pt x="9928755" y="670038"/>
                </a:lnTo>
                <a:lnTo>
                  <a:pt x="0" y="670038"/>
                </a:lnTo>
                <a:lnTo>
                  <a:pt x="0" y="0"/>
                </a:lnTo>
                <a:close/>
              </a:path>
            </a:pathLst>
          </a:custGeom>
          <a:blipFill>
            <a:blip r:embed="rId8"/>
            <a:stretch>
              <a:fillRect l="0" t="0" r="0" b="0"/>
            </a:stretch>
          </a:blipFill>
        </p:spPr>
      </p:sp>
      <p:sp>
        <p:nvSpPr>
          <p:cNvPr name="Freeform 10" id="10"/>
          <p:cNvSpPr/>
          <p:nvPr/>
        </p:nvSpPr>
        <p:spPr>
          <a:xfrm flipH="false" flipV="false" rot="0">
            <a:off x="11592467" y="7096752"/>
            <a:ext cx="4192648" cy="1182542"/>
          </a:xfrm>
          <a:custGeom>
            <a:avLst/>
            <a:gdLst/>
            <a:ahLst/>
            <a:cxnLst/>
            <a:rect r="r" b="b" t="t" l="l"/>
            <a:pathLst>
              <a:path h="1182542" w="4192648">
                <a:moveTo>
                  <a:pt x="0" y="0"/>
                </a:moveTo>
                <a:lnTo>
                  <a:pt x="4192648" y="0"/>
                </a:lnTo>
                <a:lnTo>
                  <a:pt x="4192648" y="1182542"/>
                </a:lnTo>
                <a:lnTo>
                  <a:pt x="0" y="1182542"/>
                </a:lnTo>
                <a:lnTo>
                  <a:pt x="0" y="0"/>
                </a:lnTo>
                <a:close/>
              </a:path>
            </a:pathLst>
          </a:custGeom>
          <a:blipFill>
            <a:blip r:embed="rId9"/>
            <a:stretch>
              <a:fillRect l="0" t="0" r="0" b="0"/>
            </a:stretch>
          </a:blipFill>
        </p:spPr>
      </p:sp>
      <p:sp>
        <p:nvSpPr>
          <p:cNvPr name="Freeform 11" id="11"/>
          <p:cNvSpPr/>
          <p:nvPr/>
        </p:nvSpPr>
        <p:spPr>
          <a:xfrm flipH="false" flipV="false" rot="0">
            <a:off x="587342" y="7008480"/>
            <a:ext cx="7716844" cy="1359086"/>
          </a:xfrm>
          <a:custGeom>
            <a:avLst/>
            <a:gdLst/>
            <a:ahLst/>
            <a:cxnLst/>
            <a:rect r="r" b="b" t="t" l="l"/>
            <a:pathLst>
              <a:path h="1359086" w="7716844">
                <a:moveTo>
                  <a:pt x="0" y="0"/>
                </a:moveTo>
                <a:lnTo>
                  <a:pt x="7716844" y="0"/>
                </a:lnTo>
                <a:lnTo>
                  <a:pt x="7716844" y="1359086"/>
                </a:lnTo>
                <a:lnTo>
                  <a:pt x="0" y="1359086"/>
                </a:lnTo>
                <a:lnTo>
                  <a:pt x="0" y="0"/>
                </a:lnTo>
                <a:close/>
              </a:path>
            </a:pathLst>
          </a:custGeom>
          <a:blipFill>
            <a:blip r:embed="rId10"/>
            <a:stretch>
              <a:fillRect l="0" t="0" r="0" b="0"/>
            </a:stretch>
          </a:blipFill>
        </p:spPr>
      </p:sp>
      <p:sp>
        <p:nvSpPr>
          <p:cNvPr name="TextBox 12" id="12"/>
          <p:cNvSpPr txBox="true"/>
          <p:nvPr/>
        </p:nvSpPr>
        <p:spPr>
          <a:xfrm rot="0">
            <a:off x="15845907" y="372061"/>
            <a:ext cx="1890833" cy="375707"/>
          </a:xfrm>
          <a:prstGeom prst="rect">
            <a:avLst/>
          </a:prstGeom>
        </p:spPr>
        <p:txBody>
          <a:bodyPr anchor="t" rtlCol="false" tIns="0" lIns="0" bIns="0" rIns="0">
            <a:spAutoFit/>
          </a:bodyPr>
          <a:lstStyle/>
          <a:p>
            <a:pPr algn="ctr">
              <a:lnSpc>
                <a:spcPts val="2916"/>
              </a:lnSpc>
              <a:spcBef>
                <a:spcPct val="0"/>
              </a:spcBef>
            </a:pPr>
            <a:r>
              <a:rPr lang="en-US" sz="2083">
                <a:solidFill>
                  <a:srgbClr val="FFFFFF"/>
                </a:solidFill>
                <a:latin typeface="Poppins"/>
              </a:rPr>
              <a:t>Page 3</a:t>
            </a:r>
          </a:p>
        </p:txBody>
      </p:sp>
      <p:sp>
        <p:nvSpPr>
          <p:cNvPr name="TextBox 13" id="13"/>
          <p:cNvSpPr txBox="true"/>
          <p:nvPr/>
        </p:nvSpPr>
        <p:spPr>
          <a:xfrm rot="0">
            <a:off x="5981664" y="536102"/>
            <a:ext cx="6324671" cy="1012698"/>
          </a:xfrm>
          <a:prstGeom prst="rect">
            <a:avLst/>
          </a:prstGeom>
        </p:spPr>
        <p:txBody>
          <a:bodyPr anchor="t" rtlCol="false" tIns="0" lIns="0" bIns="0" rIns="0">
            <a:spAutoFit/>
          </a:bodyPr>
          <a:lstStyle/>
          <a:p>
            <a:pPr>
              <a:lnSpc>
                <a:spcPts val="7685"/>
              </a:lnSpc>
            </a:pPr>
            <a:r>
              <a:rPr lang="en-US" sz="6299">
                <a:solidFill>
                  <a:srgbClr val="FFFFFF"/>
                </a:solidFill>
                <a:latin typeface="Poppins Bold"/>
              </a:rPr>
              <a:t>FORMULATION</a:t>
            </a:r>
          </a:p>
        </p:txBody>
      </p:sp>
      <p:sp>
        <p:nvSpPr>
          <p:cNvPr name="TextBox 14" id="14"/>
          <p:cNvSpPr txBox="true"/>
          <p:nvPr/>
        </p:nvSpPr>
        <p:spPr>
          <a:xfrm rot="0">
            <a:off x="494901" y="1711456"/>
            <a:ext cx="4549919" cy="537844"/>
          </a:xfrm>
          <a:prstGeom prst="rect">
            <a:avLst/>
          </a:prstGeom>
        </p:spPr>
        <p:txBody>
          <a:bodyPr anchor="t" rtlCol="false" tIns="0" lIns="0" bIns="0" rIns="0">
            <a:spAutoFit/>
          </a:bodyPr>
          <a:lstStyle/>
          <a:p>
            <a:pPr algn="ctr">
              <a:lnSpc>
                <a:spcPts val="4480"/>
              </a:lnSpc>
            </a:pPr>
            <a:r>
              <a:rPr lang="en-US" sz="3200">
                <a:solidFill>
                  <a:srgbClr val="E14761"/>
                </a:solidFill>
                <a:latin typeface="Canva Sans Bold"/>
              </a:rPr>
              <a:t>Chirikov Standard Map</a:t>
            </a:r>
          </a:p>
        </p:txBody>
      </p:sp>
      <p:sp>
        <p:nvSpPr>
          <p:cNvPr name="TextBox 15" id="15"/>
          <p:cNvSpPr txBox="true"/>
          <p:nvPr/>
        </p:nvSpPr>
        <p:spPr>
          <a:xfrm rot="0">
            <a:off x="47327" y="2382650"/>
            <a:ext cx="12288546" cy="297178"/>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Bold"/>
              </a:rPr>
              <a:t>Invertible area preserving chaotic map for two canonical dynamical variables from a square with side 2</a:t>
            </a:r>
          </a:p>
        </p:txBody>
      </p:sp>
      <p:sp>
        <p:nvSpPr>
          <p:cNvPr name="TextBox 16" id="16"/>
          <p:cNvSpPr txBox="true"/>
          <p:nvPr/>
        </p:nvSpPr>
        <p:spPr>
          <a:xfrm rot="0">
            <a:off x="1955042" y="4500950"/>
            <a:ext cx="12288546" cy="297178"/>
          </a:xfrm>
          <a:prstGeom prst="rect">
            <a:avLst/>
          </a:prstGeom>
        </p:spPr>
        <p:txBody>
          <a:bodyPr anchor="t" rtlCol="false" tIns="0" lIns="0" bIns="0" rIns="0">
            <a:spAutoFit/>
          </a:bodyPr>
          <a:lstStyle/>
          <a:p>
            <a:pPr algn="ctr">
              <a:lnSpc>
                <a:spcPts val="2520"/>
              </a:lnSpc>
            </a:pPr>
            <a:r>
              <a:rPr lang="en-US" sz="1800" u="sng">
                <a:solidFill>
                  <a:srgbClr val="FFFFFF"/>
                </a:solidFill>
                <a:latin typeface="Canva Sans Bold"/>
                <a:hlinkClick r:id="rId11" tooltip="https://pdf.sciencedirectassets.com/273239/1-s2.0-S0030402614X00124/1-s2.0-S003040261400388X/main.pdf?X-Amz-Security-Token=IQoJb3JpZ2luX2VjEE0aCXVzLWVhc3QtMSJHMEUCIHHwvaZwDl4Kvzq%2FpS1lslcIMZGB92OdoYR9eBngpCHlAiEA67hL41%2BJ6%2FpVdRyGgiY20kX9n%2F%2FjE3%2BDH0W1eugQI9UqvAUIhv%2F%2F%2F%2F%2F%2F%2F%2F%2F%2FARAFGgwwNTkwMDM1NDY4NjUiDJzG11mZH0SqrIA3YSqQBayKSJNZJDw7r5bz7TF0r9q8GMrWbcTgGy2anwbhfgmz30CdoC0fndWQMUo1NJM88Gi7ZbP7EvIhYnigK8vX3Wwy6cqGIdpbX7ydv9LHM%2BisgOK2e5Dc5M1LtgdjbzgaiwseSZFtnJ8XSTYAUgteCXO34AtEAkvz2FHaLf2Uoq%2FWV9lG8DzCF%2FE5A2Ojn9usW1pNdV1eFRd5rb0oRraIdYPo72HeGmSdT0g0PMLC%2BErxEtPiaV339LUnMA%2BZ9%2BGhKk3%2BAnEY8RWHsmRt6Y8ccTANWFtTl0JUrJp0Agey0dkCjuVzLEOXKWsU19ifVXGJmfhyM1uByOMe7DfneQ2B3eFg3lRwEIB18qnhGsgsV7OvmXK39XAF0f27BAgZ4J886bWliEG2ejC9pJCC2MFcJHosXBK0oM4fXIyhEks9uBCZTSye%2FlfJ0HZwQmV0th%2FM4a4%2BYA43BK7cKtv%2F1Bu3voA1kwUtF2I%2BEAr5NEJPcO4L7MwJ7HyKd6P8DmMvO7nLdn%2B7J4DeG5LRGk11g939cfJmO%2BFffRkFm4Lxa68t%2BbVcSgM0L7xXlnnU99WU7J5D%2BK2cGMKQy%2F4q7%2F1UUyJLAbc2VfkeZ0dbpBLcNUEvtcctgFlwAMvpC5QqyYH1EcXHOl94jnMbgTzKMU7RJxXlg2CXySWQ7abHWTzGauM1GSHh1AU1d5jyQo%2FiBbRYICffCYmBkTz3Wpcry2YLfeoYA0u%2FiuxGXX20W%2BBi873%2Bp7nq4PoNv8DMqatbthhlJVQNZEjFagsPIXpbSMSJw0nV628Knqy5m6GTazTh0f68vzYMkRJEPnYjK8Bi6rrW0Wt0b%2FImIaCBaN34e4DgHf1O49Gbci2tmeddq1GCHy9i%2BQWpMJTA7bAGOrEB8QyAjhwsd3RPLsuTgDkI4ZdQHvRCldNlpcFxOf9lOy5NZawC4lnLgNOJTPyNk3%2BXvByoYRrDxtpJXm3H%2F0BbWzbsCN2eodB50PuvSWM1nDyKDfBihow6eAz4owuhDciPkl95UguHidEznlrteIdcnuqNBga0ztp8md3%2BBLa4EUtzfmI1NOHpAW8uNdNcVsSoB3%2BTVAOsvgw4IExjtUj5b28luhTwEiM6wtFstSh1vnXR&amp;X-Amz-Algorithm=AWS4-HMAC-SHA256&amp;X-Amz-Date=20240414T053224Z&amp;X-Amz-SignedHeaders=host&amp;X-Amz-Expires=300&amp;X-Amz-Credential=ASIAQ3PHCVTYWLVLWIJT%2F20240414%2Fus-east-1%2Fs3%2Faws4_request&amp;X-Amz-Signature=5b041ed3c3916b6f3cba1f424d213821a6a34cbdb9d56cfcc061113b8edc89a7&amp;hash=44b9855d3e29fcfd7ead8d5471fb98b62199c2a390d9f30fb7bd655dac80d9a3&amp;host=68042c943591013ac2b2430a89b270f6af2c76d8dfd086a07176afe7c76c2c61&amp;pii=S003040261400388X&amp;tid=spdf-9bd13db5-8c25-46c2-8fe8-fb307ef8eba8&amp;sid=713ee89f3f44224c2c480af2c4b0c975d11agxrqa&amp;type=client&amp;tsoh=d3d3LnNjaWVuY2VkaXJlY3QuY29t&amp;ua=13085d515353525e0503&amp;rr=874150ac2c108afa&amp;cc=in"/>
              </a:rPr>
              <a:t>Fig 2: Research Paper</a:t>
            </a:r>
          </a:p>
        </p:txBody>
      </p:sp>
      <p:sp>
        <p:nvSpPr>
          <p:cNvPr name="TextBox 17" id="17"/>
          <p:cNvSpPr txBox="true"/>
          <p:nvPr/>
        </p:nvSpPr>
        <p:spPr>
          <a:xfrm rot="0">
            <a:off x="11250923" y="5287042"/>
            <a:ext cx="3512560" cy="537844"/>
          </a:xfrm>
          <a:prstGeom prst="rect">
            <a:avLst/>
          </a:prstGeom>
        </p:spPr>
        <p:txBody>
          <a:bodyPr anchor="t" rtlCol="false" tIns="0" lIns="0" bIns="0" rIns="0">
            <a:spAutoFit/>
          </a:bodyPr>
          <a:lstStyle/>
          <a:p>
            <a:pPr algn="ctr">
              <a:lnSpc>
                <a:spcPts val="4480"/>
              </a:lnSpc>
            </a:pPr>
            <a:r>
              <a:rPr lang="en-US" sz="3200">
                <a:solidFill>
                  <a:srgbClr val="E14761"/>
                </a:solidFill>
                <a:latin typeface="Canva Sans Bold"/>
              </a:rPr>
              <a:t>Arnold Transform</a:t>
            </a:r>
          </a:p>
        </p:txBody>
      </p:sp>
      <p:sp>
        <p:nvSpPr>
          <p:cNvPr name="TextBox 18" id="18"/>
          <p:cNvSpPr txBox="true"/>
          <p:nvPr/>
        </p:nvSpPr>
        <p:spPr>
          <a:xfrm rot="0">
            <a:off x="555822" y="5360103"/>
            <a:ext cx="5799210" cy="537844"/>
          </a:xfrm>
          <a:prstGeom prst="rect">
            <a:avLst/>
          </a:prstGeom>
        </p:spPr>
        <p:txBody>
          <a:bodyPr anchor="t" rtlCol="false" tIns="0" lIns="0" bIns="0" rIns="0">
            <a:spAutoFit/>
          </a:bodyPr>
          <a:lstStyle/>
          <a:p>
            <a:pPr algn="ctr">
              <a:lnSpc>
                <a:spcPts val="4480"/>
              </a:lnSpc>
            </a:pPr>
            <a:r>
              <a:rPr lang="en-US" sz="3200">
                <a:solidFill>
                  <a:srgbClr val="E14761"/>
                </a:solidFill>
                <a:latin typeface="Canva Sans Bold"/>
              </a:rPr>
              <a:t>Discrete Cosine Transform-II </a:t>
            </a:r>
          </a:p>
        </p:txBody>
      </p:sp>
      <p:sp>
        <p:nvSpPr>
          <p:cNvPr name="TextBox 19" id="19"/>
          <p:cNvSpPr txBox="true"/>
          <p:nvPr/>
        </p:nvSpPr>
        <p:spPr>
          <a:xfrm rot="0">
            <a:off x="555822" y="6031923"/>
            <a:ext cx="15903408" cy="611503"/>
          </a:xfrm>
          <a:prstGeom prst="rect">
            <a:avLst/>
          </a:prstGeom>
        </p:spPr>
        <p:txBody>
          <a:bodyPr anchor="t" rtlCol="false" tIns="0" lIns="0" bIns="0" rIns="0">
            <a:spAutoFit/>
          </a:bodyPr>
          <a:lstStyle/>
          <a:p>
            <a:pPr>
              <a:lnSpc>
                <a:spcPts val="2520"/>
              </a:lnSpc>
            </a:pPr>
            <a:r>
              <a:rPr lang="en-US" sz="1800">
                <a:solidFill>
                  <a:srgbClr val="FFFFFF"/>
                </a:solidFill>
                <a:latin typeface="Canva Sans Bold"/>
              </a:rPr>
              <a:t>The above transforms help to increase the complexity of the encryption and makes it more secure and susceptible to change even on change of parameters in the order of 1e-14. </a:t>
            </a:r>
          </a:p>
        </p:txBody>
      </p:sp>
      <p:sp>
        <p:nvSpPr>
          <p:cNvPr name="TextBox 20" id="20"/>
          <p:cNvSpPr txBox="true"/>
          <p:nvPr/>
        </p:nvSpPr>
        <p:spPr>
          <a:xfrm rot="0">
            <a:off x="2159914" y="8796191"/>
            <a:ext cx="12288546" cy="297178"/>
          </a:xfrm>
          <a:prstGeom prst="rect">
            <a:avLst/>
          </a:prstGeom>
        </p:spPr>
        <p:txBody>
          <a:bodyPr anchor="t" rtlCol="false" tIns="0" lIns="0" bIns="0" rIns="0">
            <a:spAutoFit/>
          </a:bodyPr>
          <a:lstStyle/>
          <a:p>
            <a:pPr algn="ctr">
              <a:lnSpc>
                <a:spcPts val="2520"/>
              </a:lnSpc>
            </a:pPr>
            <a:r>
              <a:rPr lang="en-US" sz="1800" u="sng">
                <a:solidFill>
                  <a:srgbClr val="FFFFFF"/>
                </a:solidFill>
                <a:latin typeface="Canva Sans Bold"/>
                <a:hlinkClick r:id="rId12" tooltip="https://pdf.sciencedirectassets.com/273239/1-s2.0-S0030402614X00124/1-s2.0-S003040261400388X/main.pdf?X-Amz-Security-Token=IQoJb3JpZ2luX2VjEE0aCXVzLWVhc3QtMSJHMEUCIHHwvaZwDl4Kvzq%2FpS1lslcIMZGB92OdoYR9eBngpCHlAiEA67hL41%2BJ6%2FpVdRyGgiY20kX9n%2F%2FjE3%2BDH0W1eugQI9UqvAUIhv%2F%2F%2F%2F%2F%2F%2F%2F%2F%2FARAFGgwwNTkwMDM1NDY4NjUiDJzG11mZH0SqrIA3YSqQBayKSJNZJDw7r5bz7TF0r9q8GMrWbcTgGy2anwbhfgmz30CdoC0fndWQMUo1NJM88Gi7ZbP7EvIhYnigK8vX3Wwy6cqGIdpbX7ydv9LHM%2BisgOK2e5Dc5M1LtgdjbzgaiwseSZFtnJ8XSTYAUgteCXO34AtEAkvz2FHaLf2Uoq%2FWV9lG8DzCF%2FE5A2Ojn9usW1pNdV1eFRd5rb0oRraIdYPo72HeGmSdT0g0PMLC%2BErxEtPiaV339LUnMA%2BZ9%2BGhKk3%2BAnEY8RWHsmRt6Y8ccTANWFtTl0JUrJp0Agey0dkCjuVzLEOXKWsU19ifVXGJmfhyM1uByOMe7DfneQ2B3eFg3lRwEIB18qnhGsgsV7OvmXK39XAF0f27BAgZ4J886bWliEG2ejC9pJCC2MFcJHosXBK0oM4fXIyhEks9uBCZTSye%2FlfJ0HZwQmV0th%2FM4a4%2BYA43BK7cKtv%2F1Bu3voA1kwUtF2I%2BEAr5NEJPcO4L7MwJ7HyKd6P8DmMvO7nLdn%2B7J4DeG5LRGk11g939cfJmO%2BFffRkFm4Lxa68t%2BbVcSgM0L7xXlnnU99WU7J5D%2BK2cGMKQy%2F4q7%2F1UUyJLAbc2VfkeZ0dbpBLcNUEvtcctgFlwAMvpC5QqyYH1EcXHOl94jnMbgTzKMU7RJxXlg2CXySWQ7abHWTzGauM1GSHh1AU1d5jyQo%2FiBbRYICffCYmBkTz3Wpcry2YLfeoYA0u%2FiuxGXX20W%2BBi873%2Bp7nq4PoNv8DMqatbthhlJVQNZEjFagsPIXpbSMSJw0nV628Knqy5m6GTazTh0f68vzYMkRJEPnYjK8Bi6rrW0Wt0b%2FImIaCBaN34e4DgHf1O49Gbci2tmeddq1GCHy9i%2BQWpMJTA7bAGOrEB8QyAjhwsd3RPLsuTgDkI4ZdQHvRCldNlpcFxOf9lOy5NZawC4lnLgNOJTPyNk3%2BXvByoYRrDxtpJXm3H%2F0BbWzbsCN2eodB50PuvSWM1nDyKDfBihow6eAz4owuhDciPkl95UguHidEznlrteIdcnuqNBga0ztp8md3%2BBLa4EUtzfmI1NOHpAW8uNdNcVsSoB3%2BTVAOsvgw4IExjtUj5b28luhTwEiM6wtFstSh1vnXR&amp;X-Amz-Algorithm=AWS4-HMAC-SHA256&amp;X-Amz-Date=20240414T053224Z&amp;X-Amz-SignedHeaders=host&amp;X-Amz-Expires=300&amp;X-Amz-Credential=ASIAQ3PHCVTYWLVLWIJT%2F20240414%2Fus-east-1%2Fs3%2Faws4_request&amp;X-Amz-Signature=5b041ed3c3916b6f3cba1f424d213821a6a34cbdb9d56cfcc061113b8edc89a7&amp;hash=44b9855d3e29fcfd7ead8d5471fb98b62199c2a390d9f30fb7bd655dac80d9a3&amp;host=68042c943591013ac2b2430a89b270f6af2c76d8dfd086a07176afe7c76c2c61&amp;pii=S003040261400388X&amp;tid=spdf-9bd13db5-8c25-46c2-8fe8-fb307ef8eba8&amp;sid=713ee89f3f44224c2c480af2c4b0c975d11agxrqa&amp;type=client&amp;tsoh=d3d3LnNjaWVuY2VkaXJlY3QuY29t&amp;ua=13085d515353525e0503&amp;rr=874150ac2c108afa&amp;cc=in"/>
              </a:rPr>
              <a:t>Fig 2: Research Paper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1041450"/>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4717281" y="7229933"/>
            <a:ext cx="8101436" cy="810143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7" id="7"/>
          <p:cNvGrpSpPr/>
          <p:nvPr/>
        </p:nvGrpSpPr>
        <p:grpSpPr>
          <a:xfrm rot="0">
            <a:off x="390802" y="593252"/>
            <a:ext cx="2993353" cy="870896"/>
            <a:chOff x="0" y="0"/>
            <a:chExt cx="2269857" cy="660400"/>
          </a:xfrm>
        </p:grpSpPr>
        <p:sp>
          <p:nvSpPr>
            <p:cNvPr name="Freeform 8" id="8"/>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sp>
        <p:nvSpPr>
          <p:cNvPr name="Freeform 9" id="9"/>
          <p:cNvSpPr/>
          <p:nvPr/>
        </p:nvSpPr>
        <p:spPr>
          <a:xfrm flipH="false" flipV="false" rot="0">
            <a:off x="1028700" y="2428470"/>
            <a:ext cx="2143419" cy="1607564"/>
          </a:xfrm>
          <a:custGeom>
            <a:avLst/>
            <a:gdLst/>
            <a:ahLst/>
            <a:cxnLst/>
            <a:rect r="r" b="b" t="t" l="l"/>
            <a:pathLst>
              <a:path h="1607564" w="2143419">
                <a:moveTo>
                  <a:pt x="0" y="0"/>
                </a:moveTo>
                <a:lnTo>
                  <a:pt x="2143419" y="0"/>
                </a:lnTo>
                <a:lnTo>
                  <a:pt x="2143419" y="1607565"/>
                </a:lnTo>
                <a:lnTo>
                  <a:pt x="0" y="1607565"/>
                </a:lnTo>
                <a:lnTo>
                  <a:pt x="0" y="0"/>
                </a:lnTo>
                <a:close/>
              </a:path>
            </a:pathLst>
          </a:custGeom>
          <a:blipFill>
            <a:blip r:embed="rId5"/>
            <a:stretch>
              <a:fillRect l="0" t="0" r="0" b="0"/>
            </a:stretch>
          </a:blipFill>
        </p:spPr>
      </p:sp>
      <p:sp>
        <p:nvSpPr>
          <p:cNvPr name="Freeform 10" id="10"/>
          <p:cNvSpPr/>
          <p:nvPr/>
        </p:nvSpPr>
        <p:spPr>
          <a:xfrm flipH="false" flipV="false" rot="0">
            <a:off x="4064363" y="2428470"/>
            <a:ext cx="1961045" cy="1413928"/>
          </a:xfrm>
          <a:custGeom>
            <a:avLst/>
            <a:gdLst/>
            <a:ahLst/>
            <a:cxnLst/>
            <a:rect r="r" b="b" t="t" l="l"/>
            <a:pathLst>
              <a:path h="1413928" w="1961045">
                <a:moveTo>
                  <a:pt x="0" y="0"/>
                </a:moveTo>
                <a:lnTo>
                  <a:pt x="1961044" y="0"/>
                </a:lnTo>
                <a:lnTo>
                  <a:pt x="1961044" y="1413929"/>
                </a:lnTo>
                <a:lnTo>
                  <a:pt x="0" y="1413929"/>
                </a:lnTo>
                <a:lnTo>
                  <a:pt x="0" y="0"/>
                </a:lnTo>
                <a:close/>
              </a:path>
            </a:pathLst>
          </a:custGeom>
          <a:blipFill>
            <a:blip r:embed="rId6"/>
            <a:stretch>
              <a:fillRect l="-8019" t="-6987" r="-4008" b="-13181"/>
            </a:stretch>
          </a:blipFill>
        </p:spPr>
      </p:sp>
      <p:sp>
        <p:nvSpPr>
          <p:cNvPr name="Freeform 11" id="11"/>
          <p:cNvSpPr/>
          <p:nvPr/>
        </p:nvSpPr>
        <p:spPr>
          <a:xfrm flipH="false" flipV="false" rot="0">
            <a:off x="15010081" y="2600045"/>
            <a:ext cx="1575468" cy="1508670"/>
          </a:xfrm>
          <a:custGeom>
            <a:avLst/>
            <a:gdLst/>
            <a:ahLst/>
            <a:cxnLst/>
            <a:rect r="r" b="b" t="t" l="l"/>
            <a:pathLst>
              <a:path h="1508670" w="1575468">
                <a:moveTo>
                  <a:pt x="0" y="0"/>
                </a:moveTo>
                <a:lnTo>
                  <a:pt x="1575469" y="0"/>
                </a:lnTo>
                <a:lnTo>
                  <a:pt x="1575469" y="1508670"/>
                </a:lnTo>
                <a:lnTo>
                  <a:pt x="0" y="1508670"/>
                </a:lnTo>
                <a:lnTo>
                  <a:pt x="0" y="0"/>
                </a:lnTo>
                <a:close/>
              </a:path>
            </a:pathLst>
          </a:custGeom>
          <a:blipFill>
            <a:blip r:embed="rId7"/>
            <a:stretch>
              <a:fillRect l="-15518" t="-4501" r="-5603" b="-14845"/>
            </a:stretch>
          </a:blipFill>
        </p:spPr>
      </p:sp>
      <p:sp>
        <p:nvSpPr>
          <p:cNvPr name="Freeform 12" id="12"/>
          <p:cNvSpPr/>
          <p:nvPr/>
        </p:nvSpPr>
        <p:spPr>
          <a:xfrm flipH="false" flipV="false" rot="0">
            <a:off x="7035057" y="2455378"/>
            <a:ext cx="713012" cy="1653336"/>
          </a:xfrm>
          <a:custGeom>
            <a:avLst/>
            <a:gdLst/>
            <a:ahLst/>
            <a:cxnLst/>
            <a:rect r="r" b="b" t="t" l="l"/>
            <a:pathLst>
              <a:path h="1653336" w="713012">
                <a:moveTo>
                  <a:pt x="0" y="0"/>
                </a:moveTo>
                <a:lnTo>
                  <a:pt x="713013" y="0"/>
                </a:lnTo>
                <a:lnTo>
                  <a:pt x="713013" y="1653337"/>
                </a:lnTo>
                <a:lnTo>
                  <a:pt x="0" y="1653337"/>
                </a:lnTo>
                <a:lnTo>
                  <a:pt x="0" y="0"/>
                </a:lnTo>
                <a:close/>
              </a:path>
            </a:pathLst>
          </a:custGeom>
          <a:blipFill>
            <a:blip r:embed="rId8"/>
            <a:stretch>
              <a:fillRect l="-39138" t="-5230" r="-16191" b="-10473"/>
            </a:stretch>
          </a:blipFill>
        </p:spPr>
      </p:sp>
      <p:sp>
        <p:nvSpPr>
          <p:cNvPr name="Freeform 13" id="13"/>
          <p:cNvSpPr/>
          <p:nvPr/>
        </p:nvSpPr>
        <p:spPr>
          <a:xfrm flipH="false" flipV="false" rot="0">
            <a:off x="8757646" y="3010541"/>
            <a:ext cx="2509269" cy="543011"/>
          </a:xfrm>
          <a:custGeom>
            <a:avLst/>
            <a:gdLst/>
            <a:ahLst/>
            <a:cxnLst/>
            <a:rect r="r" b="b" t="t" l="l"/>
            <a:pathLst>
              <a:path h="543011" w="2509269">
                <a:moveTo>
                  <a:pt x="0" y="0"/>
                </a:moveTo>
                <a:lnTo>
                  <a:pt x="2509269" y="0"/>
                </a:lnTo>
                <a:lnTo>
                  <a:pt x="2509269" y="543011"/>
                </a:lnTo>
                <a:lnTo>
                  <a:pt x="0" y="543011"/>
                </a:lnTo>
                <a:lnTo>
                  <a:pt x="0" y="0"/>
                </a:lnTo>
                <a:close/>
              </a:path>
            </a:pathLst>
          </a:custGeom>
          <a:blipFill>
            <a:blip r:embed="rId9"/>
            <a:stretch>
              <a:fillRect l="-10862" t="-21729" r="-3526" b="-39837"/>
            </a:stretch>
          </a:blipFill>
        </p:spPr>
      </p:sp>
      <p:sp>
        <p:nvSpPr>
          <p:cNvPr name="Freeform 14" id="14"/>
          <p:cNvSpPr/>
          <p:nvPr/>
        </p:nvSpPr>
        <p:spPr>
          <a:xfrm flipH="false" flipV="false" rot="0">
            <a:off x="11801034" y="2600045"/>
            <a:ext cx="2050620" cy="1508670"/>
          </a:xfrm>
          <a:custGeom>
            <a:avLst/>
            <a:gdLst/>
            <a:ahLst/>
            <a:cxnLst/>
            <a:rect r="r" b="b" t="t" l="l"/>
            <a:pathLst>
              <a:path h="1508670" w="2050620">
                <a:moveTo>
                  <a:pt x="0" y="0"/>
                </a:moveTo>
                <a:lnTo>
                  <a:pt x="2050620" y="0"/>
                </a:lnTo>
                <a:lnTo>
                  <a:pt x="2050620" y="1508670"/>
                </a:lnTo>
                <a:lnTo>
                  <a:pt x="0" y="1508670"/>
                </a:lnTo>
                <a:lnTo>
                  <a:pt x="0" y="0"/>
                </a:lnTo>
                <a:close/>
              </a:path>
            </a:pathLst>
          </a:custGeom>
          <a:blipFill>
            <a:blip r:embed="rId10"/>
            <a:stretch>
              <a:fillRect l="-19526" t="-11411" r="-5387" b="-14646"/>
            </a:stretch>
          </a:blipFill>
        </p:spPr>
      </p:sp>
      <p:sp>
        <p:nvSpPr>
          <p:cNvPr name="Freeform 15" id="15"/>
          <p:cNvSpPr/>
          <p:nvPr/>
        </p:nvSpPr>
        <p:spPr>
          <a:xfrm flipH="false" flipV="false" rot="0">
            <a:off x="5397961" y="6210247"/>
            <a:ext cx="2288539" cy="1727556"/>
          </a:xfrm>
          <a:custGeom>
            <a:avLst/>
            <a:gdLst/>
            <a:ahLst/>
            <a:cxnLst/>
            <a:rect r="r" b="b" t="t" l="l"/>
            <a:pathLst>
              <a:path h="1727556" w="2288539">
                <a:moveTo>
                  <a:pt x="0" y="0"/>
                </a:moveTo>
                <a:lnTo>
                  <a:pt x="2288539" y="0"/>
                </a:lnTo>
                <a:lnTo>
                  <a:pt x="2288539" y="1727556"/>
                </a:lnTo>
                <a:lnTo>
                  <a:pt x="0" y="1727556"/>
                </a:lnTo>
                <a:lnTo>
                  <a:pt x="0" y="0"/>
                </a:lnTo>
                <a:close/>
              </a:path>
            </a:pathLst>
          </a:custGeom>
          <a:blipFill>
            <a:blip r:embed="rId11"/>
            <a:stretch>
              <a:fillRect l="-13853" t="-7276" r="-5082" b="-9702"/>
            </a:stretch>
          </a:blipFill>
        </p:spPr>
      </p:sp>
      <p:sp>
        <p:nvSpPr>
          <p:cNvPr name="Freeform 16" id="16"/>
          <p:cNvSpPr/>
          <p:nvPr/>
        </p:nvSpPr>
        <p:spPr>
          <a:xfrm flipH="false" flipV="false" rot="0">
            <a:off x="9023831" y="6210247"/>
            <a:ext cx="2380487" cy="1665565"/>
          </a:xfrm>
          <a:custGeom>
            <a:avLst/>
            <a:gdLst/>
            <a:ahLst/>
            <a:cxnLst/>
            <a:rect r="r" b="b" t="t" l="l"/>
            <a:pathLst>
              <a:path h="1665565" w="2380487">
                <a:moveTo>
                  <a:pt x="0" y="0"/>
                </a:moveTo>
                <a:lnTo>
                  <a:pt x="2380487" y="0"/>
                </a:lnTo>
                <a:lnTo>
                  <a:pt x="2380487" y="1665565"/>
                </a:lnTo>
                <a:lnTo>
                  <a:pt x="0" y="1665565"/>
                </a:lnTo>
                <a:lnTo>
                  <a:pt x="0" y="0"/>
                </a:lnTo>
                <a:close/>
              </a:path>
            </a:pathLst>
          </a:custGeom>
          <a:blipFill>
            <a:blip r:embed="rId12"/>
            <a:stretch>
              <a:fillRect l="-11566" t="-9284" r="-6740" b="-16256"/>
            </a:stretch>
          </a:blipFill>
        </p:spPr>
      </p:sp>
      <p:sp>
        <p:nvSpPr>
          <p:cNvPr name="TextBox 17" id="17"/>
          <p:cNvSpPr txBox="true"/>
          <p:nvPr/>
        </p:nvSpPr>
        <p:spPr>
          <a:xfrm rot="0">
            <a:off x="756331" y="8599621"/>
            <a:ext cx="6624413" cy="900430"/>
          </a:xfrm>
          <a:prstGeom prst="rect">
            <a:avLst/>
          </a:prstGeom>
        </p:spPr>
        <p:txBody>
          <a:bodyPr anchor="t" rtlCol="false" tIns="0" lIns="0" bIns="0" rIns="0">
            <a:spAutoFit/>
          </a:bodyPr>
          <a:lstStyle/>
          <a:p>
            <a:pPr>
              <a:lnSpc>
                <a:spcPts val="6709"/>
              </a:lnSpc>
            </a:pPr>
            <a:r>
              <a:rPr lang="en-US" sz="5499">
                <a:solidFill>
                  <a:srgbClr val="FFFFFF"/>
                </a:solidFill>
                <a:latin typeface="Poppins Bold"/>
              </a:rPr>
              <a:t>RESULTS</a:t>
            </a:r>
          </a:p>
        </p:txBody>
      </p:sp>
      <p:sp>
        <p:nvSpPr>
          <p:cNvPr name="TextBox 18" id="18"/>
          <p:cNvSpPr txBox="true"/>
          <p:nvPr/>
        </p:nvSpPr>
        <p:spPr>
          <a:xfrm rot="0">
            <a:off x="942062" y="807509"/>
            <a:ext cx="1890833" cy="375707"/>
          </a:xfrm>
          <a:prstGeom prst="rect">
            <a:avLst/>
          </a:prstGeom>
        </p:spPr>
        <p:txBody>
          <a:bodyPr anchor="t" rtlCol="false" tIns="0" lIns="0" bIns="0" rIns="0">
            <a:spAutoFit/>
          </a:bodyPr>
          <a:lstStyle/>
          <a:p>
            <a:pPr algn="ctr">
              <a:lnSpc>
                <a:spcPts val="2916"/>
              </a:lnSpc>
              <a:spcBef>
                <a:spcPct val="0"/>
              </a:spcBef>
            </a:pPr>
            <a:r>
              <a:rPr lang="en-US" sz="2083">
                <a:solidFill>
                  <a:srgbClr val="FFFFFF"/>
                </a:solidFill>
                <a:latin typeface="Poppins"/>
              </a:rPr>
              <a:t>Page 4</a:t>
            </a:r>
          </a:p>
        </p:txBody>
      </p:sp>
      <p:sp>
        <p:nvSpPr>
          <p:cNvPr name="TextBox 19" id="19"/>
          <p:cNvSpPr txBox="true"/>
          <p:nvPr/>
        </p:nvSpPr>
        <p:spPr>
          <a:xfrm rot="0">
            <a:off x="1574011" y="4080140"/>
            <a:ext cx="1131002" cy="233532"/>
          </a:xfrm>
          <a:prstGeom prst="rect">
            <a:avLst/>
          </a:prstGeom>
        </p:spPr>
        <p:txBody>
          <a:bodyPr anchor="t" rtlCol="false" tIns="0" lIns="0" bIns="0" rIns="0">
            <a:spAutoFit/>
          </a:bodyPr>
          <a:lstStyle/>
          <a:p>
            <a:pPr>
              <a:lnSpc>
                <a:spcPts val="1922"/>
              </a:lnSpc>
            </a:pPr>
            <a:r>
              <a:rPr lang="en-US" sz="1373">
                <a:solidFill>
                  <a:srgbClr val="FFFFFF"/>
                </a:solidFill>
                <a:latin typeface="Canva Sans Bold"/>
              </a:rPr>
              <a:t>Input Image</a:t>
            </a:r>
          </a:p>
        </p:txBody>
      </p:sp>
      <p:sp>
        <p:nvSpPr>
          <p:cNvPr name="TextBox 20" id="20"/>
          <p:cNvSpPr txBox="true"/>
          <p:nvPr/>
        </p:nvSpPr>
        <p:spPr>
          <a:xfrm rot="0">
            <a:off x="4064363" y="4182618"/>
            <a:ext cx="1882389" cy="233532"/>
          </a:xfrm>
          <a:prstGeom prst="rect">
            <a:avLst/>
          </a:prstGeom>
        </p:spPr>
        <p:txBody>
          <a:bodyPr anchor="t" rtlCol="false" tIns="0" lIns="0" bIns="0" rIns="0">
            <a:spAutoFit/>
          </a:bodyPr>
          <a:lstStyle/>
          <a:p>
            <a:pPr>
              <a:lnSpc>
                <a:spcPts val="1922"/>
              </a:lnSpc>
            </a:pPr>
            <a:r>
              <a:rPr lang="en-US" sz="1373">
                <a:solidFill>
                  <a:srgbClr val="FFFFFF"/>
                </a:solidFill>
                <a:latin typeface="Canva Sans Bold"/>
              </a:rPr>
              <a:t>Chirikov Chaotic map </a:t>
            </a:r>
          </a:p>
        </p:txBody>
      </p:sp>
      <p:sp>
        <p:nvSpPr>
          <p:cNvPr name="TextBox 21" id="21"/>
          <p:cNvSpPr txBox="true"/>
          <p:nvPr/>
        </p:nvSpPr>
        <p:spPr>
          <a:xfrm rot="0">
            <a:off x="6611529" y="4226496"/>
            <a:ext cx="1882389" cy="233532"/>
          </a:xfrm>
          <a:prstGeom prst="rect">
            <a:avLst/>
          </a:prstGeom>
        </p:spPr>
        <p:txBody>
          <a:bodyPr anchor="t" rtlCol="false" tIns="0" lIns="0" bIns="0" rIns="0">
            <a:spAutoFit/>
          </a:bodyPr>
          <a:lstStyle/>
          <a:p>
            <a:pPr>
              <a:lnSpc>
                <a:spcPts val="1922"/>
              </a:lnSpc>
            </a:pPr>
            <a:r>
              <a:rPr lang="en-US" sz="1373">
                <a:solidFill>
                  <a:srgbClr val="FFFFFF"/>
                </a:solidFill>
                <a:latin typeface="Canva Sans Bold"/>
              </a:rPr>
              <a:t>Vertical shift image</a:t>
            </a:r>
          </a:p>
        </p:txBody>
      </p:sp>
      <p:sp>
        <p:nvSpPr>
          <p:cNvPr name="TextBox 22" id="22"/>
          <p:cNvSpPr txBox="true"/>
          <p:nvPr/>
        </p:nvSpPr>
        <p:spPr>
          <a:xfrm rot="0">
            <a:off x="9071086" y="4256522"/>
            <a:ext cx="1882389" cy="233532"/>
          </a:xfrm>
          <a:prstGeom prst="rect">
            <a:avLst/>
          </a:prstGeom>
        </p:spPr>
        <p:txBody>
          <a:bodyPr anchor="t" rtlCol="false" tIns="0" lIns="0" bIns="0" rIns="0">
            <a:spAutoFit/>
          </a:bodyPr>
          <a:lstStyle/>
          <a:p>
            <a:pPr>
              <a:lnSpc>
                <a:spcPts val="1922"/>
              </a:lnSpc>
            </a:pPr>
            <a:r>
              <a:rPr lang="en-US" sz="1373">
                <a:solidFill>
                  <a:srgbClr val="FFFFFF"/>
                </a:solidFill>
                <a:latin typeface="Canva Sans Bold"/>
              </a:rPr>
              <a:t>Horizontal shift image</a:t>
            </a:r>
          </a:p>
        </p:txBody>
      </p:sp>
      <p:sp>
        <p:nvSpPr>
          <p:cNvPr name="TextBox 23" id="23"/>
          <p:cNvSpPr txBox="true"/>
          <p:nvPr/>
        </p:nvSpPr>
        <p:spPr>
          <a:xfrm rot="0">
            <a:off x="12094974" y="4290874"/>
            <a:ext cx="1882389" cy="233532"/>
          </a:xfrm>
          <a:prstGeom prst="rect">
            <a:avLst/>
          </a:prstGeom>
        </p:spPr>
        <p:txBody>
          <a:bodyPr anchor="t" rtlCol="false" tIns="0" lIns="0" bIns="0" rIns="0">
            <a:spAutoFit/>
          </a:bodyPr>
          <a:lstStyle/>
          <a:p>
            <a:pPr>
              <a:lnSpc>
                <a:spcPts val="1922"/>
              </a:lnSpc>
            </a:pPr>
            <a:r>
              <a:rPr lang="en-US" sz="1373">
                <a:solidFill>
                  <a:srgbClr val="FFFFFF"/>
                </a:solidFill>
                <a:latin typeface="Canva Sans Bold"/>
              </a:rPr>
              <a:t>DCT-II Encryption</a:t>
            </a:r>
          </a:p>
        </p:txBody>
      </p:sp>
      <p:sp>
        <p:nvSpPr>
          <p:cNvPr name="TextBox 24" id="24"/>
          <p:cNvSpPr txBox="true"/>
          <p:nvPr/>
        </p:nvSpPr>
        <p:spPr>
          <a:xfrm rot="0">
            <a:off x="15339438" y="4285097"/>
            <a:ext cx="1023379" cy="233532"/>
          </a:xfrm>
          <a:prstGeom prst="rect">
            <a:avLst/>
          </a:prstGeom>
        </p:spPr>
        <p:txBody>
          <a:bodyPr anchor="t" rtlCol="false" tIns="0" lIns="0" bIns="0" rIns="0">
            <a:spAutoFit/>
          </a:bodyPr>
          <a:lstStyle/>
          <a:p>
            <a:pPr>
              <a:lnSpc>
                <a:spcPts val="1922"/>
              </a:lnSpc>
            </a:pPr>
            <a:r>
              <a:rPr lang="en-US" sz="1373">
                <a:solidFill>
                  <a:srgbClr val="FFFFFF"/>
                </a:solidFill>
                <a:latin typeface="Canva Sans Bold"/>
              </a:rPr>
              <a:t>Encryption</a:t>
            </a:r>
          </a:p>
        </p:txBody>
      </p:sp>
      <p:sp>
        <p:nvSpPr>
          <p:cNvPr name="TextBox 25" id="25"/>
          <p:cNvSpPr txBox="true"/>
          <p:nvPr/>
        </p:nvSpPr>
        <p:spPr>
          <a:xfrm rot="0">
            <a:off x="5759905" y="8004478"/>
            <a:ext cx="1564650" cy="233532"/>
          </a:xfrm>
          <a:prstGeom prst="rect">
            <a:avLst/>
          </a:prstGeom>
        </p:spPr>
        <p:txBody>
          <a:bodyPr anchor="t" rtlCol="false" tIns="0" lIns="0" bIns="0" rIns="0">
            <a:spAutoFit/>
          </a:bodyPr>
          <a:lstStyle/>
          <a:p>
            <a:pPr>
              <a:lnSpc>
                <a:spcPts val="1922"/>
              </a:lnSpc>
            </a:pPr>
            <a:r>
              <a:rPr lang="en-US" sz="1373">
                <a:solidFill>
                  <a:srgbClr val="FFFFFF"/>
                </a:solidFill>
                <a:latin typeface="Canva Sans Bold"/>
              </a:rPr>
              <a:t>Decrypted Image</a:t>
            </a:r>
          </a:p>
        </p:txBody>
      </p:sp>
      <p:sp>
        <p:nvSpPr>
          <p:cNvPr name="TextBox 26" id="26"/>
          <p:cNvSpPr txBox="true"/>
          <p:nvPr/>
        </p:nvSpPr>
        <p:spPr>
          <a:xfrm rot="0">
            <a:off x="8918466" y="8040281"/>
            <a:ext cx="3198864" cy="233532"/>
          </a:xfrm>
          <a:prstGeom prst="rect">
            <a:avLst/>
          </a:prstGeom>
        </p:spPr>
        <p:txBody>
          <a:bodyPr anchor="t" rtlCol="false" tIns="0" lIns="0" bIns="0" rIns="0">
            <a:spAutoFit/>
          </a:bodyPr>
          <a:lstStyle/>
          <a:p>
            <a:pPr>
              <a:lnSpc>
                <a:spcPts val="1922"/>
              </a:lnSpc>
            </a:pPr>
            <a:r>
              <a:rPr lang="en-US" sz="1373">
                <a:solidFill>
                  <a:srgbClr val="FFFFFF"/>
                </a:solidFill>
                <a:latin typeface="Canva Sans Bold"/>
              </a:rPr>
              <a:t>Decrypted Image with wrong key</a:t>
            </a:r>
          </a:p>
        </p:txBody>
      </p:sp>
      <p:sp>
        <p:nvSpPr>
          <p:cNvPr name="TextBox 27" id="27"/>
          <p:cNvSpPr txBox="true"/>
          <p:nvPr/>
        </p:nvSpPr>
        <p:spPr>
          <a:xfrm rot="0">
            <a:off x="7180253" y="4922309"/>
            <a:ext cx="1890833" cy="375707"/>
          </a:xfrm>
          <a:prstGeom prst="rect">
            <a:avLst/>
          </a:prstGeom>
        </p:spPr>
        <p:txBody>
          <a:bodyPr anchor="t" rtlCol="false" tIns="0" lIns="0" bIns="0" rIns="0">
            <a:spAutoFit/>
          </a:bodyPr>
          <a:lstStyle/>
          <a:p>
            <a:pPr algn="ctr">
              <a:lnSpc>
                <a:spcPts val="2916"/>
              </a:lnSpc>
              <a:spcBef>
                <a:spcPct val="0"/>
              </a:spcBef>
            </a:pPr>
            <a:r>
              <a:rPr lang="en-US" sz="2083">
                <a:solidFill>
                  <a:srgbClr val="E14761"/>
                </a:solidFill>
                <a:latin typeface="Poppins Bold"/>
              </a:rPr>
              <a:t>Encryption</a:t>
            </a:r>
          </a:p>
        </p:txBody>
      </p:sp>
      <p:sp>
        <p:nvSpPr>
          <p:cNvPr name="TextBox 28" id="28"/>
          <p:cNvSpPr txBox="true"/>
          <p:nvPr/>
        </p:nvSpPr>
        <p:spPr>
          <a:xfrm rot="0">
            <a:off x="7180253" y="8616612"/>
            <a:ext cx="1890833" cy="375707"/>
          </a:xfrm>
          <a:prstGeom prst="rect">
            <a:avLst/>
          </a:prstGeom>
        </p:spPr>
        <p:txBody>
          <a:bodyPr anchor="t" rtlCol="false" tIns="0" lIns="0" bIns="0" rIns="0">
            <a:spAutoFit/>
          </a:bodyPr>
          <a:lstStyle/>
          <a:p>
            <a:pPr algn="ctr">
              <a:lnSpc>
                <a:spcPts val="2916"/>
              </a:lnSpc>
              <a:spcBef>
                <a:spcPct val="0"/>
              </a:spcBef>
            </a:pPr>
            <a:r>
              <a:rPr lang="en-US" sz="2083">
                <a:solidFill>
                  <a:srgbClr val="E14761"/>
                </a:solidFill>
                <a:latin typeface="Poppins Bold"/>
              </a:rPr>
              <a:t>Decryption</a:t>
            </a:r>
          </a:p>
        </p:txBody>
      </p:sp>
      <p:sp>
        <p:nvSpPr>
          <p:cNvPr name="AutoShape 29" id="29"/>
          <p:cNvSpPr/>
          <p:nvPr/>
        </p:nvSpPr>
        <p:spPr>
          <a:xfrm>
            <a:off x="688013" y="1937928"/>
            <a:ext cx="16571287" cy="0"/>
          </a:xfrm>
          <a:prstGeom prst="line">
            <a:avLst/>
          </a:prstGeom>
          <a:ln cap="flat" w="38100">
            <a:solidFill>
              <a:srgbClr val="FFFFFF"/>
            </a:solidFill>
            <a:prstDash val="solid"/>
            <a:headEnd type="none" len="sm" w="sm"/>
            <a:tailEnd type="none" len="sm" w="sm"/>
          </a:ln>
        </p:spPr>
      </p:sp>
      <p:sp>
        <p:nvSpPr>
          <p:cNvPr name="AutoShape 30" id="30"/>
          <p:cNvSpPr/>
          <p:nvPr/>
        </p:nvSpPr>
        <p:spPr>
          <a:xfrm>
            <a:off x="688013" y="5543497"/>
            <a:ext cx="16571287"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222996" y="7502694"/>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888481" y="1888219"/>
            <a:ext cx="6549316" cy="1949345"/>
            <a:chOff x="0" y="0"/>
            <a:chExt cx="8732421" cy="2599127"/>
          </a:xfrm>
        </p:grpSpPr>
        <p:grpSp>
          <p:nvGrpSpPr>
            <p:cNvPr name="Group 7" id="7"/>
            <p:cNvGrpSpPr/>
            <p:nvPr/>
          </p:nvGrpSpPr>
          <p:grpSpPr>
            <a:xfrm rot="0">
              <a:off x="0" y="0"/>
              <a:ext cx="1440040" cy="144004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9" id="9"/>
            <p:cNvSpPr txBox="true"/>
            <p:nvPr/>
          </p:nvSpPr>
          <p:spPr>
            <a:xfrm rot="0">
              <a:off x="450187" y="290478"/>
              <a:ext cx="8282234" cy="2308648"/>
            </a:xfrm>
            <a:prstGeom prst="rect">
              <a:avLst/>
            </a:prstGeom>
          </p:spPr>
          <p:txBody>
            <a:bodyPr anchor="t" rtlCol="false" tIns="0" lIns="0" bIns="0" rIns="0">
              <a:spAutoFit/>
            </a:bodyPr>
            <a:lstStyle/>
            <a:p>
              <a:pPr>
                <a:lnSpc>
                  <a:spcPts val="6709"/>
                </a:lnSpc>
              </a:pPr>
              <a:r>
                <a:rPr lang="en-US" sz="5499">
                  <a:solidFill>
                    <a:srgbClr val="FFFFFF"/>
                  </a:solidFill>
                  <a:latin typeface="Poppins Bold"/>
                </a:rPr>
                <a:t>RESULTS AND CODE</a:t>
              </a:r>
            </a:p>
          </p:txBody>
        </p:sp>
      </p:grpSp>
      <p:grpSp>
        <p:nvGrpSpPr>
          <p:cNvPr name="Group 10" id="10"/>
          <p:cNvGrpSpPr/>
          <p:nvPr/>
        </p:nvGrpSpPr>
        <p:grpSpPr>
          <a:xfrm rot="0">
            <a:off x="573295" y="593252"/>
            <a:ext cx="2993353" cy="870896"/>
            <a:chOff x="0" y="0"/>
            <a:chExt cx="2269857" cy="660400"/>
          </a:xfrm>
        </p:grpSpPr>
        <p:sp>
          <p:nvSpPr>
            <p:cNvPr name="Freeform 11" id="11"/>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sp>
        <p:nvSpPr>
          <p:cNvPr name="TextBox 12" id="12"/>
          <p:cNvSpPr txBox="true"/>
          <p:nvPr/>
        </p:nvSpPr>
        <p:spPr>
          <a:xfrm rot="0">
            <a:off x="1028700" y="807509"/>
            <a:ext cx="1890833" cy="375707"/>
          </a:xfrm>
          <a:prstGeom prst="rect">
            <a:avLst/>
          </a:prstGeom>
        </p:spPr>
        <p:txBody>
          <a:bodyPr anchor="t" rtlCol="false" tIns="0" lIns="0" bIns="0" rIns="0">
            <a:spAutoFit/>
          </a:bodyPr>
          <a:lstStyle/>
          <a:p>
            <a:pPr algn="ctr">
              <a:lnSpc>
                <a:spcPts val="2916"/>
              </a:lnSpc>
              <a:spcBef>
                <a:spcPct val="0"/>
              </a:spcBef>
            </a:pPr>
            <a:r>
              <a:rPr lang="en-US" sz="2083">
                <a:solidFill>
                  <a:srgbClr val="FFFFFF"/>
                </a:solidFill>
                <a:latin typeface="Poppins"/>
              </a:rPr>
              <a:t>Page 5</a:t>
            </a:r>
          </a:p>
        </p:txBody>
      </p:sp>
      <p:grpSp>
        <p:nvGrpSpPr>
          <p:cNvPr name="Group 13" id="13"/>
          <p:cNvGrpSpPr/>
          <p:nvPr/>
        </p:nvGrpSpPr>
        <p:grpSpPr>
          <a:xfrm rot="0">
            <a:off x="10709984" y="1988097"/>
            <a:ext cx="6549316" cy="1101620"/>
            <a:chOff x="0" y="0"/>
            <a:chExt cx="8732421" cy="1468827"/>
          </a:xfrm>
        </p:grpSpPr>
        <p:grpSp>
          <p:nvGrpSpPr>
            <p:cNvPr name="Group 14" id="14"/>
            <p:cNvGrpSpPr/>
            <p:nvPr/>
          </p:nvGrpSpPr>
          <p:grpSpPr>
            <a:xfrm rot="0">
              <a:off x="0" y="0"/>
              <a:ext cx="1440040" cy="1440040"/>
              <a:chOff x="0" y="0"/>
              <a:chExt cx="6350000" cy="6350000"/>
            </a:xfrm>
          </p:grpSpPr>
          <p:sp>
            <p:nvSpPr>
              <p:cNvPr name="Freeform 15" id="1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16" id="16"/>
            <p:cNvSpPr txBox="true"/>
            <p:nvPr/>
          </p:nvSpPr>
          <p:spPr>
            <a:xfrm rot="0">
              <a:off x="450187" y="290478"/>
              <a:ext cx="8282234" cy="1178348"/>
            </a:xfrm>
            <a:prstGeom prst="rect">
              <a:avLst/>
            </a:prstGeom>
          </p:spPr>
          <p:txBody>
            <a:bodyPr anchor="t" rtlCol="false" tIns="0" lIns="0" bIns="0" rIns="0">
              <a:spAutoFit/>
            </a:bodyPr>
            <a:lstStyle/>
            <a:p>
              <a:pPr>
                <a:lnSpc>
                  <a:spcPts val="6709"/>
                </a:lnSpc>
              </a:pPr>
              <a:r>
                <a:rPr lang="en-US" sz="5499">
                  <a:solidFill>
                    <a:srgbClr val="FFFFFF"/>
                  </a:solidFill>
                  <a:latin typeface="Poppins Bold"/>
                </a:rPr>
                <a:t>REFERENCES</a:t>
              </a:r>
            </a:p>
          </p:txBody>
        </p:sp>
      </p:grpSp>
      <p:sp>
        <p:nvSpPr>
          <p:cNvPr name="TextBox 17" id="17"/>
          <p:cNvSpPr txBox="true"/>
          <p:nvPr/>
        </p:nvSpPr>
        <p:spPr>
          <a:xfrm rot="0">
            <a:off x="1888481" y="4446846"/>
            <a:ext cx="6298241" cy="2342515"/>
          </a:xfrm>
          <a:prstGeom prst="rect">
            <a:avLst/>
          </a:prstGeom>
        </p:spPr>
        <p:txBody>
          <a:bodyPr anchor="t" rtlCol="false" tIns="0" lIns="0" bIns="0" rIns="0">
            <a:spAutoFit/>
          </a:bodyPr>
          <a:lstStyle/>
          <a:p>
            <a:pPr>
              <a:lnSpc>
                <a:spcPts val="2659"/>
              </a:lnSpc>
            </a:pPr>
            <a:r>
              <a:rPr lang="en-US" sz="1899">
                <a:solidFill>
                  <a:srgbClr val="FFFFFF"/>
                </a:solidFill>
                <a:latin typeface="Poppins"/>
              </a:rPr>
              <a:t>Lossless encryption of images provided a key.</a:t>
            </a:r>
          </a:p>
          <a:p>
            <a:pPr>
              <a:lnSpc>
                <a:spcPts val="2659"/>
              </a:lnSpc>
            </a:pPr>
          </a:p>
          <a:p>
            <a:pPr>
              <a:lnSpc>
                <a:spcPts val="2659"/>
              </a:lnSpc>
            </a:pPr>
            <a:r>
              <a:rPr lang="en-US" sz="1899">
                <a:solidFill>
                  <a:srgbClr val="FFFFFF"/>
                </a:solidFill>
                <a:latin typeface="Poppins"/>
              </a:rPr>
              <a:t>Some novelities implemented are:</a:t>
            </a:r>
          </a:p>
          <a:p>
            <a:pPr marL="410208" indent="-205104" lvl="1">
              <a:lnSpc>
                <a:spcPts val="2659"/>
              </a:lnSpc>
              <a:buFont typeface="Arial"/>
              <a:buChar char="•"/>
            </a:pPr>
            <a:r>
              <a:rPr lang="en-US" sz="1899">
                <a:solidFill>
                  <a:srgbClr val="FFFFFF"/>
                </a:solidFill>
                <a:latin typeface="Poppins"/>
              </a:rPr>
              <a:t>Hashing Algorithm to create the encryption key and the parameters.</a:t>
            </a:r>
          </a:p>
          <a:p>
            <a:pPr marL="410208" indent="-205104" lvl="1">
              <a:lnSpc>
                <a:spcPts val="2659"/>
              </a:lnSpc>
              <a:buFont typeface="Arial"/>
              <a:buChar char="•"/>
            </a:pPr>
            <a:r>
              <a:rPr lang="en-US" sz="1899">
                <a:solidFill>
                  <a:srgbClr val="FFFFFF"/>
                </a:solidFill>
                <a:latin typeface="Poppins"/>
              </a:rPr>
              <a:t>Extended the algorithm for mxn images instead of square images.</a:t>
            </a:r>
          </a:p>
        </p:txBody>
      </p:sp>
      <p:sp>
        <p:nvSpPr>
          <p:cNvPr name="TextBox 18" id="18"/>
          <p:cNvSpPr txBox="true"/>
          <p:nvPr/>
        </p:nvSpPr>
        <p:spPr>
          <a:xfrm rot="0">
            <a:off x="10414822" y="3637539"/>
            <a:ext cx="6298241" cy="1675765"/>
          </a:xfrm>
          <a:prstGeom prst="rect">
            <a:avLst/>
          </a:prstGeom>
        </p:spPr>
        <p:txBody>
          <a:bodyPr anchor="t" rtlCol="false" tIns="0" lIns="0" bIns="0" rIns="0">
            <a:spAutoFit/>
          </a:bodyPr>
          <a:lstStyle/>
          <a:p>
            <a:pPr>
              <a:lnSpc>
                <a:spcPts val="2659"/>
              </a:lnSpc>
            </a:pPr>
            <a:r>
              <a:rPr lang="en-US" sz="1899">
                <a:solidFill>
                  <a:srgbClr val="FFFFFF"/>
                </a:solidFill>
                <a:latin typeface="Poppins"/>
              </a:rPr>
              <a:t>1</a:t>
            </a:r>
            <a:r>
              <a:rPr lang="en-US" sz="1899" u="sng">
                <a:solidFill>
                  <a:srgbClr val="FFFFFF"/>
                </a:solidFill>
                <a:latin typeface="Poppins"/>
                <a:hlinkClick r:id="rId7" tooltip="https://pdf.sciencedirectassets.com/273239/1-s2.0-S0030402614X00124/1-s2.0-S003040261400388X/main.pdf?X-Amz-Security-Token=IQoJb3JpZ2luX2VjEEkaCXVzLWVhc3QtMSJGMEQCIEAPBRGE8dGcaRKJYpXu9C9jOlJQ5mn2aND4iuxwn%2FKfAiBXea3o8XVlDg0aNnngNTV1d1SYbg7lxnKoY95bMae8myq8BQiC%2F%2F%2F%2F%2F%2F%2F%2F%2F%2F8BEAUaDDA1OTAwMzU0Njg2NSIMN3i%2BmjhnuxRvR3L1KpAFCyECTEjCgp8rEdzYurVksAHfbGuJnSXled6%2F2HrWaYAkjPjd0u%2FmDjz5WfiH9paUf8JxdXIpzYfu%2Bk83TCn9tfrNi%2Fx6gnVbUPfB7dSzw9M3qN3TucV7iQts48TmJJ54cndHtk7tw7YvHaFZ3NbsP3SXUwpNUXKA865qh%2BHjV3n4t2o1Nad8%2FJxipjFZ%2BbY1oU1fJngOQP0tVsiHB2iueLrWGrGGCWHuqyAI3XAVaU08PDNT9TwuFzG7IU9aYRL9ziD5R0eZ41aMvKEQ5oGj1xQsoQg0BUFjkszhZ11QQsNQfvMXTCoBb9iheqdmIljRhmJ5TSDGo9h%2Fl3HgAy4XOHYbv9O%2B3hTcjKMxeZtFcyFK%2F9v8MU5FDPAAvDoqcRj3T94l2gZjDnEwV2OZyW7kJkZkW62FoRor2cAh8LczR2LQPg%2BOpGRmlCelKGpd9s%2F4ZNcXVFaCnikxXy8bqncMM%2F46aJ7aN5TCWF%2FbYODgPgTIwRVOlieSZo%2FYLXw9Jv7F%2B3YpvxSKXgYbfAG%2BR1eEqK%2Bt1M7IfheucG01FW2xq44LzrxCTtm4XTInqBD%2BzlYon9yvdQYnM02Z7HoePDyORr9dmPcWrqBlZhlyLySDjpYZIwRpplF65Mou13pqt8i9y1cHvU%2F6TU5fG9eA6SiXhh%2FHcb8pga8Rq5FeG9hLWFIvNSDFES8A84WDts%2BbbyFXvGyt0mvXzDrs7SeQfzK%2B%2Bxh6Q1uXzme3PmygR%2FmSR2kxmGGAnWM%2F1PWL0Kekc0H7bNesr8GYou5PtuvyTKwUDGDtJuuCdrkbTjxgkqxLqL8v5vNwEqHeusDmDOz%2BXQyJS7EjYIHsLSu9vx8uYTWee7cdwAEGxLJwNmvcYNCXBmowo8XssAY6sgEgfc8r1g%2BedwvX20cUhqfAUFN3ybuEfXh5o%2FXcZkOp1mE8htbc6g%2BFha4xUEs16GnJmHCVfVnZ0yHA0j6KbmzK%2FUk8P1cOixvGXOyqgPu%2BRenklK7vvDM3UHCiQGMjI3YEUc4A4Nd54MRAgs%2FzrpNwC2Hs0ocbawEKhYjsNjzXSsKh7lKq9NszIj2eahaDhRjpa7izeUim593hGfNdL8VG1cHNLdBIr7n5ThtSgBU%2FuE2O&amp;X-Amz-Algorithm=AWS4-HMAC-SHA256&amp;X-Amz-Date=20240414T013602Z&amp;X-Amz-SignedHeaders=host&amp;X-Amz-Expires=300&amp;X-Amz-Credential=ASIAQ3PHCVTYVYKLFOW7%2F20240414%2Fus-east-1%2Fs3%2Faws4_request&amp;X-Amz-Signature=4e890b9ad4cea158130c9ed217899b1b16160a5921cd6361c68a640754f29f98&amp;hash=ca009e30e72060e589077b159ac203d05d5dd417548903ccd6a26c51f61ad8aa&amp;host=68042c943591013ac2b2430a89b270f6af2c76d8dfd086a07176afe7c76c2c61&amp;pii=S003040261400388X&amp;tid=spdf-a0c7b1f9-44d5-4caa-b205-a82dd5f968bd&amp;sid=713ee89f3f44224c2c480af2c4b0c975d11agxrqa&amp;type=client&amp;tsoh=d3d3LnNjaWVuY2VkaXJlY3QuY29t&amp;ua=13085d51540401585205&amp;rr=873ff66e38a36ef8&amp;cc=in"/>
              </a:rPr>
              <a:t>) Research Paper1</a:t>
            </a:r>
            <a:r>
              <a:rPr lang="en-US" sz="1899">
                <a:solidFill>
                  <a:srgbClr val="FFFFFF"/>
                </a:solidFill>
                <a:latin typeface="Poppins"/>
              </a:rPr>
              <a:t> - base paper followed</a:t>
            </a:r>
          </a:p>
          <a:p>
            <a:pPr>
              <a:lnSpc>
                <a:spcPts val="2659"/>
              </a:lnSpc>
            </a:pPr>
          </a:p>
          <a:p>
            <a:pPr>
              <a:lnSpc>
                <a:spcPts val="2659"/>
              </a:lnSpc>
            </a:pPr>
            <a:r>
              <a:rPr lang="en-US" sz="1899">
                <a:solidFill>
                  <a:srgbClr val="FFFFFF"/>
                </a:solidFill>
                <a:latin typeface="Poppins"/>
              </a:rPr>
              <a:t>2</a:t>
            </a:r>
            <a:r>
              <a:rPr lang="en-US" sz="1899" u="sng">
                <a:solidFill>
                  <a:srgbClr val="FFFFFF"/>
                </a:solidFill>
                <a:latin typeface="Poppins"/>
                <a:hlinkClick r:id="rId8" tooltip="https://github.com/AleDiBen/ArnoldTransform/blob/master/scramble.py"/>
              </a:rPr>
              <a:t>) Research Paper2</a:t>
            </a:r>
            <a:r>
              <a:rPr lang="en-US" sz="1899">
                <a:solidFill>
                  <a:srgbClr val="FFFFFF"/>
                </a:solidFill>
                <a:latin typeface="Poppins"/>
              </a:rPr>
              <a:t> - for arnold transform</a:t>
            </a:r>
          </a:p>
          <a:p>
            <a:pPr>
              <a:lnSpc>
                <a:spcPts val="2659"/>
              </a:lnSpc>
            </a:pPr>
          </a:p>
          <a:p>
            <a:pPr>
              <a:lnSpc>
                <a:spcPts val="2659"/>
              </a:lnSpc>
            </a:pPr>
            <a:r>
              <a:rPr lang="en-US" sz="1899" u="sng">
                <a:solidFill>
                  <a:srgbClr val="FFFFFF"/>
                </a:solidFill>
                <a:latin typeface="Poppins"/>
                <a:hlinkClick r:id="rId9" tooltip="https://www.sciencedirect.com/science/article/pii/S0165168420302279?fr=RR-2&amp;ref=pdf_download&amp;rr=873908c32eaa8af4#sec0002"/>
              </a:rPr>
              <a:t>3) Research Paper3 - for hashing algorithm</a:t>
            </a:r>
          </a:p>
        </p:txBody>
      </p:sp>
      <p:sp>
        <p:nvSpPr>
          <p:cNvPr name="TextBox 19" id="19"/>
          <p:cNvSpPr txBox="true"/>
          <p:nvPr/>
        </p:nvSpPr>
        <p:spPr>
          <a:xfrm rot="0">
            <a:off x="6990950" y="7370386"/>
            <a:ext cx="4808934" cy="778497"/>
          </a:xfrm>
          <a:prstGeom prst="rect">
            <a:avLst/>
          </a:prstGeom>
        </p:spPr>
        <p:txBody>
          <a:bodyPr anchor="t" rtlCol="false" tIns="0" lIns="0" bIns="0" rIns="0">
            <a:spAutoFit/>
          </a:bodyPr>
          <a:lstStyle/>
          <a:p>
            <a:pPr algn="ctr">
              <a:lnSpc>
                <a:spcPts val="6440"/>
              </a:lnSpc>
            </a:pPr>
            <a:r>
              <a:rPr lang="en-US" sz="4600" u="sng">
                <a:solidFill>
                  <a:srgbClr val="FFFFFF"/>
                </a:solidFill>
                <a:latin typeface="Canva Sans Bold"/>
                <a:hlinkClick r:id="rId10" tooltip="https://github.com/Rupal17shah/ImageEncryption.git"/>
              </a:rPr>
              <a:t>Link for the code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88" r="0" b="-8888"/>
            </a:stretch>
          </a:blipFill>
        </p:spPr>
      </p:sp>
      <p:sp>
        <p:nvSpPr>
          <p:cNvPr name="Freeform 3" id="3"/>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7461777" y="7605853"/>
            <a:ext cx="1652447" cy="1652447"/>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7" id="7"/>
          <p:cNvGrpSpPr/>
          <p:nvPr/>
        </p:nvGrpSpPr>
        <p:grpSpPr>
          <a:xfrm rot="0">
            <a:off x="1028700" y="2565817"/>
            <a:ext cx="4809425" cy="4809425"/>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9" id="9"/>
          <p:cNvSpPr txBox="true"/>
          <p:nvPr/>
        </p:nvSpPr>
        <p:spPr>
          <a:xfrm rot="0">
            <a:off x="1028700" y="3448398"/>
            <a:ext cx="16230600" cy="2923479"/>
          </a:xfrm>
          <a:prstGeom prst="rect">
            <a:avLst/>
          </a:prstGeom>
        </p:spPr>
        <p:txBody>
          <a:bodyPr anchor="t" rtlCol="false" tIns="0" lIns="0" bIns="0" rIns="0">
            <a:spAutoFit/>
          </a:bodyPr>
          <a:lstStyle/>
          <a:p>
            <a:pPr algn="ctr">
              <a:lnSpc>
                <a:spcPts val="22610"/>
              </a:lnSpc>
              <a:spcBef>
                <a:spcPct val="0"/>
              </a:spcBef>
            </a:pPr>
            <a:r>
              <a:rPr lang="en-US" sz="16150">
                <a:solidFill>
                  <a:srgbClr val="FFFFFF"/>
                </a:solidFill>
                <a:latin typeface="Poppins"/>
              </a:rPr>
              <a:t>THANK YOU</a:t>
            </a:r>
          </a:p>
        </p:txBody>
      </p:sp>
      <p:grpSp>
        <p:nvGrpSpPr>
          <p:cNvPr name="Group 10" id="10"/>
          <p:cNvGrpSpPr/>
          <p:nvPr/>
        </p:nvGrpSpPr>
        <p:grpSpPr>
          <a:xfrm rot="0">
            <a:off x="573295" y="593252"/>
            <a:ext cx="2993353" cy="870896"/>
            <a:chOff x="0" y="0"/>
            <a:chExt cx="2269857" cy="660400"/>
          </a:xfrm>
        </p:grpSpPr>
        <p:sp>
          <p:nvSpPr>
            <p:cNvPr name="Freeform 11" id="11"/>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DAGCaIJPkpc</dc:identifier>
  <dcterms:modified xsi:type="dcterms:W3CDTF">2011-08-01T06:04:30Z</dcterms:modified>
  <cp:revision>1</cp:revision>
  <dc:title>DSP Project Implementation</dc:title>
</cp:coreProperties>
</file>

<file path=docProps/thumbnail.jpeg>
</file>